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70" r:id="rId2"/>
    <p:sldMasterId id="2147483679" r:id="rId3"/>
  </p:sldMasterIdLst>
  <p:notesMasterIdLst>
    <p:notesMasterId r:id="rId53"/>
  </p:notesMasterIdLst>
  <p:sldIdLst>
    <p:sldId id="256" r:id="rId4"/>
    <p:sldId id="354" r:id="rId5"/>
    <p:sldId id="390" r:id="rId6"/>
    <p:sldId id="340" r:id="rId7"/>
    <p:sldId id="380" r:id="rId8"/>
    <p:sldId id="383" r:id="rId9"/>
    <p:sldId id="382" r:id="rId10"/>
    <p:sldId id="355" r:id="rId11"/>
    <p:sldId id="337" r:id="rId12"/>
    <p:sldId id="353" r:id="rId13"/>
    <p:sldId id="372" r:id="rId14"/>
    <p:sldId id="350" r:id="rId15"/>
    <p:sldId id="316" r:id="rId16"/>
    <p:sldId id="317" r:id="rId17"/>
    <p:sldId id="318" r:id="rId18"/>
    <p:sldId id="344" r:id="rId19"/>
    <p:sldId id="370" r:id="rId20"/>
    <p:sldId id="356" r:id="rId21"/>
    <p:sldId id="352" r:id="rId22"/>
    <p:sldId id="358" r:id="rId23"/>
    <p:sldId id="329" r:id="rId24"/>
    <p:sldId id="330" r:id="rId25"/>
    <p:sldId id="359" r:id="rId26"/>
    <p:sldId id="377" r:id="rId27"/>
    <p:sldId id="378" r:id="rId28"/>
    <p:sldId id="357" r:id="rId29"/>
    <p:sldId id="360" r:id="rId30"/>
    <p:sldId id="361" r:id="rId31"/>
    <p:sldId id="362" r:id="rId32"/>
    <p:sldId id="386" r:id="rId33"/>
    <p:sldId id="379" r:id="rId34"/>
    <p:sldId id="375" r:id="rId35"/>
    <p:sldId id="364" r:id="rId36"/>
    <p:sldId id="365" r:id="rId37"/>
    <p:sldId id="305" r:id="rId38"/>
    <p:sldId id="385" r:id="rId39"/>
    <p:sldId id="384" r:id="rId40"/>
    <p:sldId id="295" r:id="rId41"/>
    <p:sldId id="288" r:id="rId42"/>
    <p:sldId id="320" r:id="rId43"/>
    <p:sldId id="314" r:id="rId44"/>
    <p:sldId id="315" r:id="rId45"/>
    <p:sldId id="388" r:id="rId46"/>
    <p:sldId id="389" r:id="rId47"/>
    <p:sldId id="262" r:id="rId48"/>
    <p:sldId id="264" r:id="rId49"/>
    <p:sldId id="265" r:id="rId50"/>
    <p:sldId id="374" r:id="rId51"/>
    <p:sldId id="387" r:id="rId52"/>
  </p:sldIdLst>
  <p:sldSz cx="18288000" cy="10287000"/>
  <p:notesSz cx="6858000" cy="9144000"/>
  <p:embeddedFontLst>
    <p:embeddedFont>
      <p:font typeface="Arial Nova Cond" panose="020B0506020202020204" pitchFamily="34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Cambria Math" panose="02040503050406030204" pitchFamily="18" charset="0"/>
      <p:regular r:id="rId64"/>
    </p:embeddedFont>
    <p:embeddedFont>
      <p:font typeface="DM Sans Bold" panose="020B0604020202020204" charset="0"/>
      <p:regular r:id="rId65"/>
    </p:embeddedFont>
    <p:embeddedFont>
      <p:font typeface="IBM Plex Mono" panose="020B0509050203000203" pitchFamily="49" charset="0"/>
      <p:regular r:id="rId66"/>
      <p:bold r:id="rId67"/>
      <p:italic r:id="rId68"/>
    </p:embeddedFont>
    <p:embeddedFont>
      <p:font typeface="Roboto" panose="02000000000000000000" pitchFamily="2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431"/>
    <a:srgbClr val="005AAB"/>
    <a:srgbClr val="266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22" autoAdjust="0"/>
  </p:normalViewPr>
  <p:slideViewPr>
    <p:cSldViewPr>
      <p:cViewPr varScale="1">
        <p:scale>
          <a:sx n="34" d="100"/>
          <a:sy n="34" d="100"/>
        </p:scale>
        <p:origin x="86" y="102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-USER\Desktop\S2\Tesis\Te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D"/>
              <a:t>Misfits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Sheet1!$A$1:$A$6</c:f>
              <c:numCache>
                <c:formatCode>0.00E+00</c:formatCode>
                <c:ptCount val="6"/>
                <c:pt idx="0">
                  <c:v>6.3266493408276598E-7</c:v>
                </c:pt>
                <c:pt idx="1">
                  <c:v>3.3880389708991402E-7</c:v>
                </c:pt>
                <c:pt idx="2">
                  <c:v>3.2904246742325801E-7</c:v>
                </c:pt>
                <c:pt idx="3">
                  <c:v>3.6346392327925098E-7</c:v>
                </c:pt>
                <c:pt idx="4">
                  <c:v>4.4716270179809402E-7</c:v>
                </c:pt>
                <c:pt idx="5">
                  <c:v>6.1232251390022797E-7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43-4C34-9B67-67B4D0F5D5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6957752"/>
        <c:axId val="478571704"/>
      </c:scatterChart>
      <c:valAx>
        <c:axId val="476957752"/>
        <c:scaling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78571704"/>
        <c:crosses val="autoZero"/>
        <c:crossBetween val="midCat"/>
      </c:valAx>
      <c:valAx>
        <c:axId val="478571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76957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D"/>
              <a:t>Misfits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Sheet1!$A$1:$A$6</c:f>
              <c:numCache>
                <c:formatCode>0.00E+00</c:formatCode>
                <c:ptCount val="6"/>
                <c:pt idx="0">
                  <c:v>6.3266493408276598E-7</c:v>
                </c:pt>
                <c:pt idx="1">
                  <c:v>3.3880389708991402E-7</c:v>
                </c:pt>
                <c:pt idx="2">
                  <c:v>3.2904246742325801E-7</c:v>
                </c:pt>
                <c:pt idx="3">
                  <c:v>3.6346392327925098E-7</c:v>
                </c:pt>
                <c:pt idx="4">
                  <c:v>4.4716270179809402E-7</c:v>
                </c:pt>
                <c:pt idx="5">
                  <c:v>6.1232251390022797E-7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43-4C34-9B67-67B4D0F5D5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6957752"/>
        <c:axId val="478571704"/>
      </c:scatterChart>
      <c:valAx>
        <c:axId val="476957752"/>
        <c:scaling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78571704"/>
        <c:crosses val="autoZero"/>
        <c:crossBetween val="midCat"/>
      </c:valAx>
      <c:valAx>
        <c:axId val="478571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76957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Mrr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Sheet1!$S$4:$X$4</c:f>
              <c:numCache>
                <c:formatCode>0.00E+00</c:formatCode>
                <c:ptCount val="6"/>
                <c:pt idx="0">
                  <c:v>-51451890059.372101</c:v>
                </c:pt>
                <c:pt idx="1">
                  <c:v>-1383323241091.9622</c:v>
                </c:pt>
                <c:pt idx="2">
                  <c:v>-3116088026876.6523</c:v>
                </c:pt>
                <c:pt idx="3">
                  <c:v>-4840662721224.542</c:v>
                </c:pt>
                <c:pt idx="4">
                  <c:v>-6546940183679.1016</c:v>
                </c:pt>
                <c:pt idx="5">
                  <c:v>-8202708350086.4814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50D-425B-B045-BAD2E84E1CB6}"/>
            </c:ext>
          </c:extLst>
        </c:ser>
        <c:ser>
          <c:idx val="1"/>
          <c:order val="1"/>
          <c:tx>
            <c:v>Mtt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yVal>
            <c:numRef>
              <c:f>Sheet1!$S$5:$X$5</c:f>
              <c:numCache>
                <c:formatCode>0.00E+00</c:formatCode>
                <c:ptCount val="6"/>
                <c:pt idx="0">
                  <c:v>-299072071045.7951</c:v>
                </c:pt>
                <c:pt idx="1">
                  <c:v>-21040405281052.098</c:v>
                </c:pt>
                <c:pt idx="2">
                  <c:v>-48142765228211.398</c:v>
                </c:pt>
                <c:pt idx="3">
                  <c:v>-75207622214787.391</c:v>
                </c:pt>
                <c:pt idx="4">
                  <c:v>-102143928687093.8</c:v>
                </c:pt>
                <c:pt idx="5">
                  <c:v>-128709587884993.8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50D-425B-B045-BAD2E84E1CB6}"/>
            </c:ext>
          </c:extLst>
        </c:ser>
        <c:ser>
          <c:idx val="2"/>
          <c:order val="2"/>
          <c:tx>
            <c:v>Mpp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Sheet1!$S$6:$X$6</c:f>
              <c:numCache>
                <c:formatCode>0.00E+00</c:formatCode>
                <c:ptCount val="6"/>
                <c:pt idx="0">
                  <c:v>350523961105.1781</c:v>
                </c:pt>
                <c:pt idx="1">
                  <c:v>22089930695518.281</c:v>
                </c:pt>
                <c:pt idx="2">
                  <c:v>50493041747313.18</c:v>
                </c:pt>
                <c:pt idx="3">
                  <c:v>78854243954961.266</c:v>
                </c:pt>
                <c:pt idx="4">
                  <c:v>107076201539283.17</c:v>
                </c:pt>
                <c:pt idx="5">
                  <c:v>134897720415875.17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50D-425B-B045-BAD2E84E1CB6}"/>
            </c:ext>
          </c:extLst>
        </c:ser>
        <c:ser>
          <c:idx val="3"/>
          <c:order val="3"/>
          <c:tx>
            <c:v>Mrt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Sheet1!$S$7:$X$7</c:f>
              <c:numCache>
                <c:formatCode>0.00E+00</c:formatCode>
                <c:ptCount val="6"/>
                <c:pt idx="0">
                  <c:v>-147556737242.215</c:v>
                </c:pt>
                <c:pt idx="1">
                  <c:v>-23467483109140.113</c:v>
                </c:pt>
                <c:pt idx="2">
                  <c:v>-54120938542107.016</c:v>
                </c:pt>
                <c:pt idx="3">
                  <c:v>-84871456382849.016</c:v>
                </c:pt>
                <c:pt idx="4">
                  <c:v>-115719867807529.22</c:v>
                </c:pt>
                <c:pt idx="5">
                  <c:v>-146798374779151.22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50D-425B-B045-BAD2E84E1CB6}"/>
            </c:ext>
          </c:extLst>
        </c:ser>
        <c:ser>
          <c:idx val="4"/>
          <c:order val="4"/>
          <c:tx>
            <c:v>Mrp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yVal>
            <c:numRef>
              <c:f>Sheet1!$S$8:$X$8</c:f>
              <c:numCache>
                <c:formatCode>0.00E+00</c:formatCode>
                <c:ptCount val="6"/>
                <c:pt idx="0">
                  <c:v>-67525671876.919128</c:v>
                </c:pt>
                <c:pt idx="1">
                  <c:v>-12771582705780.92</c:v>
                </c:pt>
                <c:pt idx="2">
                  <c:v>-29487080948132.617</c:v>
                </c:pt>
                <c:pt idx="3">
                  <c:v>-46267986273554.32</c:v>
                </c:pt>
                <c:pt idx="4">
                  <c:v>-63124054254890.125</c:v>
                </c:pt>
                <c:pt idx="5">
                  <c:v>-80163778448701.625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50D-425B-B045-BAD2E84E1CB6}"/>
            </c:ext>
          </c:extLst>
        </c:ser>
        <c:ser>
          <c:idx val="5"/>
          <c:order val="5"/>
          <c:tx>
            <c:v>Mtp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yVal>
            <c:numRef>
              <c:f>Sheet1!$S$9:$X$9</c:f>
              <c:numCache>
                <c:formatCode>0.00E+00</c:formatCode>
                <c:ptCount val="6"/>
                <c:pt idx="0">
                  <c:v>694916786125.32495</c:v>
                </c:pt>
                <c:pt idx="1">
                  <c:v>91188717964374.781</c:v>
                </c:pt>
                <c:pt idx="2">
                  <c:v>209895680569047.38</c:v>
                </c:pt>
                <c:pt idx="3">
                  <c:v>328791216324352.38</c:v>
                </c:pt>
                <c:pt idx="4">
                  <c:v>447738540278832.38</c:v>
                </c:pt>
                <c:pt idx="5">
                  <c:v>566701303874354.38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E50D-425B-B045-BAD2E84E1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7326320"/>
        <c:axId val="481036408"/>
      </c:scatterChart>
      <c:valAx>
        <c:axId val="397326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81036408"/>
        <c:crosses val="autoZero"/>
        <c:crossBetween val="midCat"/>
      </c:valAx>
      <c:valAx>
        <c:axId val="48103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973263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0.44504</cdr:x>
      <cdr:y>0.29316</cdr:y>
    </cdr:from>
    <cdr:to>
      <cdr:x>0.46803</cdr:x>
      <cdr:y>0.46594</cdr:y>
    </cdr:to>
    <cdr:sp macro="" textlink="">
      <cdr:nvSpPr>
        <cdr:cNvPr id="2" name="Arrow: Down 1">
          <a:extLst xmlns:a="http://schemas.openxmlformats.org/drawingml/2006/main">
            <a:ext uri="{FF2B5EF4-FFF2-40B4-BE49-F238E27FC236}">
              <a16:creationId xmlns:a16="http://schemas.microsoft.com/office/drawing/2014/main" id="{FE12D8C3-A06D-476C-8D4C-0EAB50F35C62}"/>
            </a:ext>
          </a:extLst>
        </cdr:cNvPr>
        <cdr:cNvSpPr/>
      </cdr:nvSpPr>
      <cdr:spPr>
        <a:xfrm xmlns:a="http://schemas.openxmlformats.org/drawingml/2006/main">
          <a:off x="2950350" y="1292838"/>
          <a:ext cx="152400" cy="762000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0.30711</cdr:x>
      <cdr:y>0.19253</cdr:y>
    </cdr:from>
    <cdr:to>
      <cdr:x>0.65194</cdr:x>
      <cdr:y>0.30243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8BAEB602-952F-4F27-8F14-8C6B049B2794}"/>
            </a:ext>
          </a:extLst>
        </cdr:cNvPr>
        <cdr:cNvSpPr txBox="1"/>
      </cdr:nvSpPr>
      <cdr:spPr>
        <a:xfrm xmlns:a="http://schemas.openxmlformats.org/drawingml/2006/main">
          <a:off x="2035950" y="849055"/>
          <a:ext cx="2286000" cy="4846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000" dirty="0">
              <a:latin typeface="Arial Nova Cond" panose="020B0506020202020204" pitchFamily="34" charset="0"/>
            </a:rPr>
            <a:t>Best model : </a:t>
          </a:r>
          <a:r>
            <a:rPr lang="en-US" sz="2000" dirty="0">
              <a:latin typeface="Arial Nova Cond" panose="020B0506020202020204" pitchFamily="34" charset="0"/>
              <a:cs typeface="Arial" panose="020B0604020202020204" pitchFamily="34" charset="0"/>
            </a:rPr>
            <a:t>m</a:t>
          </a:r>
          <a:r>
            <a:rPr lang="en-US" sz="2000" baseline="-25000" dirty="0">
              <a:latin typeface="Arial Nova Cond" panose="020B0506020202020204" pitchFamily="34" charset="0"/>
              <a:cs typeface="Arial" panose="020B0604020202020204" pitchFamily="34" charset="0"/>
            </a:rPr>
            <a:t>03</a:t>
          </a:r>
          <a:r>
            <a:rPr lang="en-US" sz="2000" dirty="0">
              <a:latin typeface="Arial Nova Cond" panose="020B0506020202020204" pitchFamily="34" charset="0"/>
            </a:rPr>
            <a:t> </a:t>
          </a:r>
          <a:endParaRPr lang="en-ID" sz="2000" dirty="0">
            <a:latin typeface="Arial Nova Cond" panose="020B050602020202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0.44504</cdr:x>
      <cdr:y>0.29316</cdr:y>
    </cdr:from>
    <cdr:to>
      <cdr:x>0.46803</cdr:x>
      <cdr:y>0.46594</cdr:y>
    </cdr:to>
    <cdr:sp macro="" textlink="">
      <cdr:nvSpPr>
        <cdr:cNvPr id="2" name="Arrow: Down 1">
          <a:extLst xmlns:a="http://schemas.openxmlformats.org/drawingml/2006/main">
            <a:ext uri="{FF2B5EF4-FFF2-40B4-BE49-F238E27FC236}">
              <a16:creationId xmlns:a16="http://schemas.microsoft.com/office/drawing/2014/main" id="{FE12D8C3-A06D-476C-8D4C-0EAB50F35C62}"/>
            </a:ext>
          </a:extLst>
        </cdr:cNvPr>
        <cdr:cNvSpPr/>
      </cdr:nvSpPr>
      <cdr:spPr>
        <a:xfrm xmlns:a="http://schemas.openxmlformats.org/drawingml/2006/main">
          <a:off x="2950350" y="1292838"/>
          <a:ext cx="152400" cy="762000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0.30711</cdr:x>
      <cdr:y>0.19253</cdr:y>
    </cdr:from>
    <cdr:to>
      <cdr:x>0.65194</cdr:x>
      <cdr:y>0.30243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8BAEB602-952F-4F27-8F14-8C6B049B2794}"/>
            </a:ext>
          </a:extLst>
        </cdr:cNvPr>
        <cdr:cNvSpPr txBox="1"/>
      </cdr:nvSpPr>
      <cdr:spPr>
        <a:xfrm xmlns:a="http://schemas.openxmlformats.org/drawingml/2006/main">
          <a:off x="2035950" y="849055"/>
          <a:ext cx="2286000" cy="48466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000" dirty="0">
              <a:latin typeface="Arial Nova Cond" panose="020B0506020202020204" pitchFamily="34" charset="0"/>
            </a:rPr>
            <a:t>Best model : </a:t>
          </a:r>
          <a:r>
            <a:rPr lang="en-US" sz="2000" dirty="0">
              <a:latin typeface="Arial Nova Cond" panose="020B0506020202020204" pitchFamily="34" charset="0"/>
              <a:cs typeface="Arial" panose="020B0604020202020204" pitchFamily="34" charset="0"/>
            </a:rPr>
            <a:t>m</a:t>
          </a:r>
          <a:r>
            <a:rPr lang="en-US" sz="2000" baseline="-25000" dirty="0">
              <a:latin typeface="Arial Nova Cond" panose="020B0506020202020204" pitchFamily="34" charset="0"/>
              <a:cs typeface="Arial" panose="020B0604020202020204" pitchFamily="34" charset="0"/>
            </a:rPr>
            <a:t>03</a:t>
          </a:r>
          <a:r>
            <a:rPr lang="en-US" sz="2000" dirty="0">
              <a:latin typeface="Arial Nova Cond" panose="020B0506020202020204" pitchFamily="34" charset="0"/>
            </a:rPr>
            <a:t> </a:t>
          </a:r>
          <a:endParaRPr lang="en-ID" sz="2000" dirty="0">
            <a:latin typeface="Arial Nova Cond" panose="020B0506020202020204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BF480-FBEA-4E40-BA1D-63F93A650DDE}" type="datetimeFigureOut">
              <a:rPr lang="en-ID" smtClean="0"/>
              <a:t>22/11/2021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7C76A-A62C-4520-8757-46CB4FE105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20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0">
            <a:extLst>
              <a:ext uri="{FF2B5EF4-FFF2-40B4-BE49-F238E27FC236}">
                <a16:creationId xmlns:a16="http://schemas.microsoft.com/office/drawing/2014/main" id="{98DA39FC-D453-482D-B0D7-750BD64743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0792076" y="3599881"/>
            <a:ext cx="4938623" cy="493862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D741360-1BF8-4C5D-B131-8DCBE4E9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FE9BEEB0-AB22-43D3-88DA-79EC6FBBA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B20689-5D7E-4144-B57A-C76F49DC4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0972" y="6210300"/>
            <a:ext cx="6400800" cy="990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610"/>
              </a:lnSpc>
            </a:pPr>
            <a:endParaRPr lang="en-US" sz="1800" dirty="0">
              <a:solidFill>
                <a:srgbClr val="000000"/>
              </a:solidFill>
              <a:latin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388319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0972" y="6210300"/>
            <a:ext cx="6400800" cy="990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610"/>
              </a:lnSpc>
            </a:pPr>
            <a:endParaRPr lang="en-US" sz="1800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6BD46-93D9-438E-BB32-540B95A7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03751E-6602-43F2-AC3B-7626A427D65C}"/>
              </a:ext>
            </a:extLst>
          </p:cNvPr>
          <p:cNvSpPr txBox="1">
            <a:spLocks/>
          </p:cNvSpPr>
          <p:nvPr userDrawn="1"/>
        </p:nvSpPr>
        <p:spPr>
          <a:xfrm>
            <a:off x="2132172" y="8991601"/>
            <a:ext cx="2894400" cy="363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10"/>
              </a:lnSpc>
            </a:pPr>
            <a:endParaRPr lang="en-US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E3D9894-19A5-4723-803D-E57BE2D22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9964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1AA81C77-6012-462B-8C87-B721A61644C2}"/>
              </a:ext>
            </a:extLst>
          </p:cNvPr>
          <p:cNvGrpSpPr/>
          <p:nvPr userDrawn="1"/>
        </p:nvGrpSpPr>
        <p:grpSpPr>
          <a:xfrm>
            <a:off x="1066800" y="3860088"/>
            <a:ext cx="1500023" cy="1500023"/>
            <a:chOff x="0" y="0"/>
            <a:chExt cx="6350000" cy="6350000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0037334-75DE-4DD2-860E-DE20004CBD6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4431"/>
            </a:solidFill>
          </p:spPr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AA9FC50F-3FD8-46ED-8CA4-2EEFB69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FBCDCC-D671-461A-9183-607E08393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8000" y="0"/>
            <a:ext cx="7620000" cy="10287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BC03CB31-4B12-47F6-9FD7-7036C4408270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F406636-25EC-4D6F-BC54-A5A4768BC6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2321AC5-0601-4F01-9875-924C525D9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418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BFB32B4-A77D-4AD0-9897-FC26F3E0F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1AA81C77-6012-462B-8C87-B721A61644C2}"/>
              </a:ext>
            </a:extLst>
          </p:cNvPr>
          <p:cNvGrpSpPr/>
          <p:nvPr userDrawn="1"/>
        </p:nvGrpSpPr>
        <p:grpSpPr>
          <a:xfrm>
            <a:off x="1066800" y="3860088"/>
            <a:ext cx="1500023" cy="1500023"/>
            <a:chOff x="0" y="0"/>
            <a:chExt cx="6350000" cy="6350000"/>
          </a:xfrm>
          <a:solidFill>
            <a:srgbClr val="266430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0037334-75DE-4DD2-860E-DE20004CBD6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AA9FC50F-3FD8-46ED-8CA4-2EEFB69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FBCDCC-D671-461A-9183-607E08393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8000" y="0"/>
            <a:ext cx="7620000" cy="10287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BC03CB31-4B12-47F6-9FD7-7036C4408270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  <a:solidFill>
            <a:srgbClr val="005AAB"/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F406636-25EC-4D6F-BC54-A5A4768BC6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137947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B144132-5B9F-4D86-89B4-60A44160F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6000501" y="112124"/>
            <a:ext cx="786013" cy="114617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0B040B9-D76D-42D8-9BD7-F2B417040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C054ABC-87CB-4590-8B01-7755365D5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0945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F6F196-1941-4EBF-8DAE-DCB202338AC6}"/>
              </a:ext>
            </a:extLst>
          </p:cNvPr>
          <p:cNvSpPr txBox="1">
            <a:spLocks/>
          </p:cNvSpPr>
          <p:nvPr userDrawn="1"/>
        </p:nvSpPr>
        <p:spPr>
          <a:xfrm>
            <a:off x="2132172" y="8991601"/>
            <a:ext cx="2894400" cy="363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10"/>
              </a:lnSpc>
            </a:pPr>
            <a:endParaRPr lang="en-US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A276778-B37A-48EF-B3BA-AB32838F8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B731123-CBEB-402B-A2CA-C08E0A077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88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8B43604-D325-41AB-97BC-F75157D19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599EAE1-1337-4881-A7C7-022EF70E6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6207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CD5F-2BD0-4F5A-A04E-F26EC794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724A7-92E8-41C2-8449-326F24A8C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F8F37-F02D-475F-8FB6-8978085B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752B-C2E9-4611-ABDD-AD655331DB34}" type="datetimeFigureOut">
              <a:rPr lang="en-ID" smtClean="0"/>
              <a:t>22/11/2021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24DC4-4E9F-458A-83E2-F3A780CA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AE2B-8B6D-4734-9245-ACF4F095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35F47-DB79-4254-AC1F-978B702F6BF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859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88601709-F523-42F5-A90B-EA58887C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770939"/>
            <a:ext cx="8229600" cy="436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ID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99DE791-F992-407F-BA7B-2BB21BC77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9562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DM Sans Bold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D9CA6-3D07-459B-9993-9CA64E2F0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BFCB0462-5AF6-49AC-B3BB-F02A1BFA08B0}"/>
              </a:ext>
            </a:extLst>
          </p:cNvPr>
          <p:cNvGrpSpPr/>
          <p:nvPr userDrawn="1"/>
        </p:nvGrpSpPr>
        <p:grpSpPr>
          <a:xfrm>
            <a:off x="1070147" y="3860088"/>
            <a:ext cx="1493330" cy="1500023"/>
            <a:chOff x="14169" y="0"/>
            <a:chExt cx="6321667" cy="63500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B8B72BC-6208-46DC-8536-1D621A541DE3}"/>
                </a:ext>
              </a:extLst>
            </p:cNvPr>
            <p:cNvSpPr/>
            <p:nvPr/>
          </p:nvSpPr>
          <p:spPr>
            <a:xfrm>
              <a:off x="14169" y="0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4431"/>
            </a:solidFill>
          </p:spPr>
        </p:sp>
      </p:grp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8747D57E-CAF8-478E-A8C7-9BCB319E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ID" dirty="0"/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7D95DD20-3FD3-4A2D-A411-BCC6AE782E8D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DC0BD77-EDE0-4904-B27C-7A801C25187A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5977F88C-254B-4DD9-8BD1-8CA5A1C13501}"/>
              </a:ext>
            </a:extLst>
          </p:cNvPr>
          <p:cNvGrpSpPr/>
          <p:nvPr userDrawn="1"/>
        </p:nvGrpSpPr>
        <p:grpSpPr>
          <a:xfrm rot="-10800000">
            <a:off x="9895708" y="-33422"/>
            <a:ext cx="1946546" cy="1943431"/>
            <a:chOff x="0" y="0"/>
            <a:chExt cx="6350000" cy="633984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388091B-3CF9-46F4-A702-EA5226508988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BC53F"/>
            </a:solidFill>
          </p:spPr>
        </p:sp>
      </p:grpSp>
      <p:pic>
        <p:nvPicPr>
          <p:cNvPr id="16" name="Picture 22">
            <a:extLst>
              <a:ext uri="{FF2B5EF4-FFF2-40B4-BE49-F238E27FC236}">
                <a16:creationId xmlns:a16="http://schemas.microsoft.com/office/drawing/2014/main" id="{86E0FC92-80DE-4BE1-85C1-4189F09AFF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26504" y="7854297"/>
            <a:ext cx="2438430" cy="12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0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254F8-B13D-4EF0-81B9-04D4AE89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47689"/>
            <a:ext cx="12496800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8C3DF-6D54-4BE6-BE3B-EA5CE759E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0" y="2171700"/>
            <a:ext cx="14249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B412EA-CC22-43C5-AFC3-24CB56FBB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6481F3-45F0-485E-BCA5-E5F3DDDB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095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86" r:id="rId2"/>
    <p:sldLayoutId id="2147483687" r:id="rId3"/>
    <p:sldLayoutId id="2147483688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DM Sans Bold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38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87.png"/><Relationship Id="rId5" Type="http://schemas.openxmlformats.org/officeDocument/2006/relationships/image" Target="../media/image94.png"/><Relationship Id="rId10" Type="http://schemas.openxmlformats.org/officeDocument/2006/relationships/image" Target="../media/image85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chart" Target="../charts/char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88F0-2592-4A4D-80CB-88042B71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68" y="1226127"/>
            <a:ext cx="8229600" cy="4363161"/>
          </a:xfrm>
        </p:spPr>
        <p:txBody>
          <a:bodyPr/>
          <a:lstStyle/>
          <a:p>
            <a:r>
              <a:rPr lang="en-US" dirty="0"/>
              <a:t>Full-Waveform adjoint moment tensor inversion</a:t>
            </a:r>
            <a:endParaRPr lang="en-ID" i="1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02E02B-373E-404D-9776-F6831F5CE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4550" y="4229100"/>
            <a:ext cx="8153400" cy="990600"/>
          </a:xfrm>
        </p:spPr>
        <p:txBody>
          <a:bodyPr/>
          <a:lstStyle/>
          <a:p>
            <a:r>
              <a:rPr lang="en-US" sz="2400" dirty="0"/>
              <a:t>Azhar Harisandi - 22320011</a:t>
            </a:r>
          </a:p>
          <a:p>
            <a:endParaRPr lang="en-US" sz="2400" dirty="0"/>
          </a:p>
          <a:p>
            <a:r>
              <a:rPr lang="en-US" sz="2400" dirty="0" err="1"/>
              <a:t>Pembimbing</a:t>
            </a:r>
            <a:r>
              <a:rPr lang="en-US" sz="2400" dirty="0"/>
              <a:t> :</a:t>
            </a:r>
          </a:p>
          <a:p>
            <a:pPr marL="457200" indent="-457200">
              <a:buAutoNum type="arabicPeriod"/>
            </a:pPr>
            <a:r>
              <a:rPr lang="en-US" sz="2400" dirty="0"/>
              <a:t>Dr. </a:t>
            </a:r>
            <a:r>
              <a:rPr lang="en-US" sz="2400" dirty="0" err="1"/>
              <a:t>rer</a:t>
            </a:r>
            <a:r>
              <a:rPr lang="en-US" sz="2400" dirty="0"/>
              <a:t>. nat. David P. Sahara</a:t>
            </a:r>
          </a:p>
          <a:p>
            <a:pPr marL="457200" indent="-457200">
              <a:buAutoNum type="arabicPeriod"/>
            </a:pPr>
            <a:r>
              <a:rPr lang="en-US" sz="2400" dirty="0"/>
              <a:t>Dr. </a:t>
            </a:r>
            <a:r>
              <a:rPr lang="en-US" sz="2400" dirty="0" err="1"/>
              <a:t>rer</a:t>
            </a:r>
            <a:r>
              <a:rPr lang="en-US" sz="2400" dirty="0"/>
              <a:t>. nat. Andri </a:t>
            </a:r>
            <a:r>
              <a:rPr lang="en-US" sz="2400" dirty="0" err="1"/>
              <a:t>Hendriyana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Faculty of Mining and Petroleum Engineering</a:t>
            </a:r>
          </a:p>
          <a:p>
            <a:r>
              <a:rPr lang="en-US" sz="2400" dirty="0"/>
              <a:t>Department of Geophysical Engineering</a:t>
            </a:r>
          </a:p>
          <a:p>
            <a:endParaRPr lang="en-ID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AE865-91BB-43EF-A327-54D28FE72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609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DE701C-4792-4890-8BBE-86F6B719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648172"/>
            <a:ext cx="12496800" cy="1146176"/>
          </a:xfrm>
        </p:spPr>
        <p:txBody>
          <a:bodyPr/>
          <a:lstStyle/>
          <a:p>
            <a:r>
              <a:rPr lang="en-US" dirty="0"/>
              <a:t>Parameter </a:t>
            </a:r>
            <a:r>
              <a:rPr lang="en-US" dirty="0" err="1"/>
              <a:t>Simulasi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D2781-97C0-4AB6-8550-177EF200B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10</a:t>
            </a:fld>
            <a:endParaRPr lang="en-ID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A6F917-8440-46F2-BA88-164AA343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2" y="3009954"/>
            <a:ext cx="9797087" cy="3726763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F22471A-C895-4385-8153-D437B9DA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3009954"/>
            <a:ext cx="5396758" cy="3949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3547D6-F329-44CE-AABB-04F7E49A9399}"/>
              </a:ext>
            </a:extLst>
          </p:cNvPr>
          <p:cNvSpPr txBox="1"/>
          <p:nvPr/>
        </p:nvSpPr>
        <p:spPr>
          <a:xfrm>
            <a:off x="7696200" y="2609844"/>
            <a:ext cx="348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3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</a:t>
            </a:r>
            <a:endParaRPr lang="en-ID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C49601-F4B7-4D07-967F-E071386DF127}"/>
              </a:ext>
            </a:extLst>
          </p:cNvPr>
          <p:cNvSpPr txBox="1"/>
          <p:nvPr/>
        </p:nvSpPr>
        <p:spPr>
          <a:xfrm>
            <a:off x="1600200" y="2609844"/>
            <a:ext cx="348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Geometri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source-receiver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BC301-CA1A-4A27-8604-C65BBE99E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 dirty="0" err="1"/>
              <a:t>Underpressure</a:t>
            </a:r>
            <a:r>
              <a:rPr lang="en-ID" dirty="0"/>
              <a:t> Class</a:t>
            </a:r>
          </a:p>
        </p:txBody>
      </p:sp>
      <p:pic>
        <p:nvPicPr>
          <p:cNvPr id="27" name="Picture 26" descr="Graphical user interface&#10;&#10;Description automatically generated">
            <a:extLst>
              <a:ext uri="{FF2B5EF4-FFF2-40B4-BE49-F238E27FC236}">
                <a16:creationId xmlns:a16="http://schemas.microsoft.com/office/drawing/2014/main" id="{8CE56133-81E5-4D7C-BB57-9F394A1D6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57" y="-530319"/>
            <a:ext cx="10811285" cy="1080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A80E8D-C3B6-464A-9C40-86F79E07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Simulation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C96B5-4689-4707-8EAD-D00F285DB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11</a:t>
            </a:fld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208EA-D1C1-48C6-AFAD-587744318700}"/>
              </a:ext>
            </a:extLst>
          </p:cNvPr>
          <p:cNvSpPr txBox="1"/>
          <p:nvPr/>
        </p:nvSpPr>
        <p:spPr>
          <a:xfrm>
            <a:off x="5372099" y="8039100"/>
            <a:ext cx="754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BM Plex Mono" panose="020B0604020202020204" charset="0"/>
              </a:rPr>
              <a:t>(</a:t>
            </a:r>
            <a:r>
              <a:rPr lang="en-US" sz="2000" dirty="0" err="1">
                <a:latin typeface="IBM Plex Mono" panose="020B0604020202020204" charset="0"/>
              </a:rPr>
              <a:t>komponen</a:t>
            </a:r>
            <a:r>
              <a:rPr lang="en-US" sz="2000" dirty="0">
                <a:latin typeface="IBM Plex Mono" panose="020B0604020202020204" charset="0"/>
              </a:rPr>
              <a:t> </a:t>
            </a:r>
            <a:r>
              <a:rPr lang="en-US" sz="2000" dirty="0" err="1">
                <a:latin typeface="IBM Plex Mono" panose="020B0604020202020204" charset="0"/>
              </a:rPr>
              <a:t>vertikal</a:t>
            </a:r>
            <a:r>
              <a:rPr lang="en-US" sz="2000" dirty="0">
                <a:latin typeface="IBM Plex Mono" panose="020B0604020202020204" charset="0"/>
              </a:rPr>
              <a:t> </a:t>
            </a:r>
            <a:r>
              <a:rPr lang="en-US" sz="2000" dirty="0" err="1">
                <a:latin typeface="IBM Plex Mono" panose="020B0604020202020204" charset="0"/>
              </a:rPr>
              <a:t>dari</a:t>
            </a:r>
            <a:r>
              <a:rPr lang="en-US" sz="2000" dirty="0">
                <a:latin typeface="IBM Plex Mono" panose="020B0604020202020204" charset="0"/>
              </a:rPr>
              <a:t> </a:t>
            </a:r>
            <a:r>
              <a:rPr lang="en-US" sz="2000" dirty="0" err="1">
                <a:latin typeface="IBM Plex Mono" panose="020B0604020202020204" charset="0"/>
              </a:rPr>
              <a:t>medan</a:t>
            </a:r>
            <a:r>
              <a:rPr lang="en-US" sz="2000" dirty="0">
                <a:latin typeface="IBM Plex Mono" panose="020B0604020202020204" charset="0"/>
              </a:rPr>
              <a:t> </a:t>
            </a:r>
            <a:r>
              <a:rPr lang="en-US" sz="2000" dirty="0" err="1">
                <a:latin typeface="IBM Plex Mono" panose="020B0604020202020204" charset="0"/>
              </a:rPr>
              <a:t>kecepatan</a:t>
            </a:r>
            <a:r>
              <a:rPr lang="en-US" sz="2000" dirty="0">
                <a:latin typeface="IBM Plex Mono" panose="020B0604020202020204" charset="0"/>
              </a:rPr>
              <a:t>)</a:t>
            </a:r>
            <a:r>
              <a:rPr lang="en-US" sz="3200" dirty="0">
                <a:latin typeface="IBM Plex Mono" panose="020B0604020202020204" charset="0"/>
              </a:rPr>
              <a:t> </a:t>
            </a:r>
          </a:p>
          <a:p>
            <a:pPr algn="ctr"/>
            <a:r>
              <a:rPr lang="en-US" sz="3200" dirty="0" err="1">
                <a:latin typeface="IBM Plex Mono" panose="020B0604020202020204" charset="0"/>
              </a:rPr>
              <a:t>dari</a:t>
            </a:r>
            <a:r>
              <a:rPr lang="en-US" sz="3200" dirty="0">
                <a:latin typeface="IBM Plex Mono" panose="020B0604020202020204" charset="0"/>
              </a:rPr>
              <a:t> t = 0.0196 s – 0.1568 s</a:t>
            </a:r>
            <a:endParaRPr lang="en-ID" sz="3200" dirty="0">
              <a:latin typeface="IBM Plex Mono" panose="020B0604020202020204" charset="0"/>
            </a:endParaRP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37361550-6578-4C04-AFBA-3F235FA82516}"/>
              </a:ext>
            </a:extLst>
          </p:cNvPr>
          <p:cNvSpPr/>
          <p:nvPr/>
        </p:nvSpPr>
        <p:spPr>
          <a:xfrm>
            <a:off x="8776854" y="4492145"/>
            <a:ext cx="381000" cy="3810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EC46632-8C59-4B9E-9ED7-0DFE2AE106C0}"/>
              </a:ext>
            </a:extLst>
          </p:cNvPr>
          <p:cNvSpPr/>
          <p:nvPr/>
        </p:nvSpPr>
        <p:spPr>
          <a:xfrm rot="10800000">
            <a:off x="5181599" y="2196979"/>
            <a:ext cx="381000" cy="32844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6D67531-CE1B-4505-B04C-3A6D4AC19A7F}"/>
              </a:ext>
            </a:extLst>
          </p:cNvPr>
          <p:cNvSpPr/>
          <p:nvPr/>
        </p:nvSpPr>
        <p:spPr>
          <a:xfrm rot="10800000">
            <a:off x="12704620" y="2239123"/>
            <a:ext cx="381000" cy="32844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C96DC-8A58-4FA4-9407-BA46B230631C}"/>
              </a:ext>
            </a:extLst>
          </p:cNvPr>
          <p:cNvSpPr txBox="1"/>
          <p:nvPr/>
        </p:nvSpPr>
        <p:spPr>
          <a:xfrm>
            <a:off x="4876800" y="172942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BM Plex Mono" panose="020B0604020202020204" charset="0"/>
              </a:rPr>
              <a:t>ST01</a:t>
            </a:r>
            <a:endParaRPr lang="en-ID" sz="2400" dirty="0">
              <a:latin typeface="IBM Plex Mono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8EC10-FD0C-4821-B56C-B048451164AA}"/>
              </a:ext>
            </a:extLst>
          </p:cNvPr>
          <p:cNvSpPr txBox="1"/>
          <p:nvPr/>
        </p:nvSpPr>
        <p:spPr>
          <a:xfrm>
            <a:off x="12420600" y="177156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BM Plex Mono" panose="020B0604020202020204" charset="0"/>
              </a:rPr>
              <a:t>ST05</a:t>
            </a:r>
            <a:endParaRPr lang="en-ID" sz="2400" dirty="0">
              <a:latin typeface="IBM Plex Mono" panose="020B0604020202020204" charset="0"/>
            </a:endParaRPr>
          </a:p>
        </p:txBody>
      </p:sp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467FE75-51B4-4EB6-B39D-911C0F5D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32" y="5524500"/>
            <a:ext cx="2161473" cy="2068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D4E744-C887-4DE7-B060-C207352FBB28}"/>
              </a:ext>
            </a:extLst>
          </p:cNvPr>
          <p:cNvSpPr/>
          <p:nvPr/>
        </p:nvSpPr>
        <p:spPr>
          <a:xfrm flipH="1">
            <a:off x="3078481" y="5323839"/>
            <a:ext cx="45719" cy="238887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673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F8DA3F-D212-4862-AFB6-C8019641D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A3ADD-1BB0-4C2C-83A3-13C33801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Inversi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dan </a:t>
            </a:r>
            <a:r>
              <a:rPr lang="en-US" dirty="0" err="1"/>
              <a:t>Metode</a:t>
            </a:r>
            <a:r>
              <a:rPr lang="en-US" dirty="0"/>
              <a:t> Adjoin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983992-30E0-4CC3-994C-8133AFC68F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5649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C6E925-F395-485B-9B94-FDDFB8DE8582}"/>
              </a:ext>
            </a:extLst>
          </p:cNvPr>
          <p:cNvGrpSpPr/>
          <p:nvPr/>
        </p:nvGrpSpPr>
        <p:grpSpPr>
          <a:xfrm>
            <a:off x="9448800" y="1606473"/>
            <a:ext cx="6058746" cy="6782747"/>
            <a:chOff x="9448800" y="1606473"/>
            <a:chExt cx="6058746" cy="67827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F18A37-BB26-4C12-9BF7-1CD009F55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8800" y="1606473"/>
              <a:ext cx="6058746" cy="67827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B8C06FE-04DD-4DCE-8E49-2208E19E8AA1}"/>
                    </a:ext>
                  </a:extLst>
                </p:cNvPr>
                <p:cNvSpPr txBox="1"/>
                <p:nvPr/>
              </p:nvSpPr>
              <p:spPr>
                <a:xfrm>
                  <a:off x="11277600" y="7810500"/>
                  <a:ext cx="53483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B8C06FE-04DD-4DCE-8E49-2208E19E8A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7600" y="7810500"/>
                  <a:ext cx="5348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3EEAC4-8853-4D9F-BA0C-4F7589B22A99}"/>
                    </a:ext>
                  </a:extLst>
                </p:cNvPr>
                <p:cNvSpPr txBox="1"/>
                <p:nvPr/>
              </p:nvSpPr>
              <p:spPr>
                <a:xfrm>
                  <a:off x="14188653" y="7021675"/>
                  <a:ext cx="53483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D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73EEAC4-8853-4D9F-BA0C-4F7589B22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8653" y="7021675"/>
                  <a:ext cx="5348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D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31FE5EA-2223-416F-AF16-B3F23C97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Optimasi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6F2E0-0A2C-48C9-9A3E-2C810F980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13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848CD-2187-436A-A667-3CEB58BA2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894274"/>
            <a:ext cx="5334000" cy="94456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F59FD61-706D-47EB-A951-2918B522F4FD}"/>
              </a:ext>
            </a:extLst>
          </p:cNvPr>
          <p:cNvSpPr/>
          <p:nvPr/>
        </p:nvSpPr>
        <p:spPr>
          <a:xfrm>
            <a:off x="12115800" y="3473677"/>
            <a:ext cx="145823" cy="145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063C7C-BA83-43A9-8C4E-E1F2D21464BE}"/>
              </a:ext>
            </a:extLst>
          </p:cNvPr>
          <p:cNvCxnSpPr>
            <a:cxnSpLocks/>
          </p:cNvCxnSpPr>
          <p:nvPr/>
        </p:nvCxnSpPr>
        <p:spPr>
          <a:xfrm flipH="1" flipV="1">
            <a:off x="12115800" y="2705100"/>
            <a:ext cx="76200" cy="7525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382E46-4DBC-47D7-84C2-A1144D7FEB51}"/>
              </a:ext>
            </a:extLst>
          </p:cNvPr>
          <p:cNvCxnSpPr>
            <a:cxnSpLocks/>
          </p:cNvCxnSpPr>
          <p:nvPr/>
        </p:nvCxnSpPr>
        <p:spPr>
          <a:xfrm>
            <a:off x="12220706" y="3610052"/>
            <a:ext cx="81833" cy="8081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0B3DD4-C800-4E7C-85A5-61EA0FEDAFB4}"/>
              </a:ext>
            </a:extLst>
          </p:cNvPr>
          <p:cNvSpPr txBox="1"/>
          <p:nvPr/>
        </p:nvSpPr>
        <p:spPr>
          <a:xfrm>
            <a:off x="12302539" y="2526662"/>
            <a:ext cx="315666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Gradient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steepest ascent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77853D-446F-4431-821A-99FD27FDCEE3}"/>
              </a:ext>
            </a:extLst>
          </p:cNvPr>
          <p:cNvSpPr txBox="1"/>
          <p:nvPr/>
        </p:nvSpPr>
        <p:spPr>
          <a:xfrm>
            <a:off x="8990305" y="3839213"/>
            <a:ext cx="315666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-Gradient (</a:t>
            </a: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steepest descent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D8AA98-DD21-4E3D-A98B-BB49C5A2F5D8}"/>
                  </a:ext>
                </a:extLst>
              </p:cNvPr>
              <p:cNvSpPr txBox="1"/>
              <p:nvPr/>
            </p:nvSpPr>
            <p:spPr>
              <a:xfrm>
                <a:off x="12406442" y="1096787"/>
                <a:ext cx="2682453" cy="9541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Fungsi Misfit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ID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D8AA98-DD21-4E3D-A98B-BB49C5A2F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442" y="1096787"/>
                <a:ext cx="2682453" cy="954107"/>
              </a:xfrm>
              <a:prstGeom prst="rect">
                <a:avLst/>
              </a:prstGeom>
              <a:blipFill>
                <a:blip r:embed="rId6"/>
                <a:stretch>
                  <a:fillRect t="-7051" r="-27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5369E23-7D41-4A4A-9B8F-73D39056A7D2}"/>
              </a:ext>
            </a:extLst>
          </p:cNvPr>
          <p:cNvSpPr txBox="1"/>
          <p:nvPr/>
        </p:nvSpPr>
        <p:spPr>
          <a:xfrm>
            <a:off x="3748859" y="4156630"/>
            <a:ext cx="24949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Inversi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linear</a:t>
            </a:r>
            <a:endParaRPr lang="en-ID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E469BE-5E1A-489F-8246-14DA62A9FF3F}"/>
                  </a:ext>
                </a:extLst>
              </p:cNvPr>
              <p:cNvSpPr txBox="1"/>
              <p:nvPr/>
            </p:nvSpPr>
            <p:spPr>
              <a:xfrm>
                <a:off x="11658600" y="8410786"/>
                <a:ext cx="2628316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D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D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D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a:rPr lang="en-ID" sz="2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E469BE-5E1A-489F-8246-14DA62A9F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8600" y="8410786"/>
                <a:ext cx="2628316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AFAD6F-F232-47EE-BAA6-AA5BA6557E5C}"/>
                  </a:ext>
                </a:extLst>
              </p:cNvPr>
              <p:cNvSpPr txBox="1"/>
              <p:nvPr/>
            </p:nvSpPr>
            <p:spPr>
              <a:xfrm>
                <a:off x="10569635" y="9528558"/>
                <a:ext cx="4362964" cy="534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en-ID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AFAD6F-F232-47EE-BAA6-AA5BA6557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9635" y="9528558"/>
                <a:ext cx="4362964" cy="5342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72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  <p:bldP spid="21" grpId="0" animBg="1"/>
      <p:bldP spid="6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 with low confidence">
            <a:extLst>
              <a:ext uri="{FF2B5EF4-FFF2-40B4-BE49-F238E27FC236}">
                <a16:creationId xmlns:a16="http://schemas.microsoft.com/office/drawing/2014/main" id="{34633502-D124-4271-8719-343E8AA3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386" y="5138408"/>
            <a:ext cx="10206480" cy="139212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027F34D-7E42-47C9-B4EA-2583BA475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643" y="2635095"/>
            <a:ext cx="6882714" cy="11845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5E7B22-8ED2-45A6-8521-18D5F202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840521"/>
            <a:ext cx="12496800" cy="1146176"/>
          </a:xfrm>
        </p:spPr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misfit di </a:t>
            </a:r>
            <a:r>
              <a:rPr lang="en-US" i="1" dirty="0"/>
              <a:t>full-waveform inversion</a:t>
            </a:r>
            <a:endParaRPr lang="en-ID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A37A-6BE0-4C1F-ACA5-D920115C8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14</a:t>
            </a:fld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E448F-654C-4FAD-97AB-379A976D90A1}"/>
              </a:ext>
            </a:extLst>
          </p:cNvPr>
          <p:cNvSpPr txBox="1"/>
          <p:nvPr/>
        </p:nvSpPr>
        <p:spPr>
          <a:xfrm>
            <a:off x="14880926" y="8057728"/>
            <a:ext cx="821386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D" sz="6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AEC87-9C6B-47D3-A0AF-9F24FB3CA8FA}"/>
              </a:ext>
            </a:extLst>
          </p:cNvPr>
          <p:cNvSpPr txBox="1"/>
          <p:nvPr/>
        </p:nvSpPr>
        <p:spPr>
          <a:xfrm>
            <a:off x="12381710" y="9092091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ID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85234-72E2-4395-8469-6A96EC76A77F}"/>
              </a:ext>
            </a:extLst>
          </p:cNvPr>
          <p:cNvSpPr txBox="1"/>
          <p:nvPr/>
        </p:nvSpPr>
        <p:spPr>
          <a:xfrm>
            <a:off x="8117401" y="9053119"/>
            <a:ext cx="2704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Elastic modulus</a:t>
            </a:r>
            <a:endParaRPr lang="en-ID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80B79-04A2-4019-94B1-32912E467FA5}"/>
              </a:ext>
            </a:extLst>
          </p:cNvPr>
          <p:cNvSpPr txBox="1"/>
          <p:nvPr/>
        </p:nvSpPr>
        <p:spPr>
          <a:xfrm>
            <a:off x="6256158" y="7715287"/>
            <a:ext cx="2704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displacement</a:t>
            </a:r>
            <a:endParaRPr lang="en-ID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B094B-E644-468E-871D-6E7A5BB797EA}"/>
              </a:ext>
            </a:extLst>
          </p:cNvPr>
          <p:cNvSpPr txBox="1"/>
          <p:nvPr/>
        </p:nvSpPr>
        <p:spPr>
          <a:xfrm>
            <a:off x="5281715" y="8899014"/>
            <a:ext cx="153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ID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869B0-F1F7-4452-8DDF-99CAC2BC6F66}"/>
              </a:ext>
            </a:extLst>
          </p:cNvPr>
          <p:cNvSpPr txBox="1"/>
          <p:nvPr/>
        </p:nvSpPr>
        <p:spPr>
          <a:xfrm>
            <a:off x="1734670" y="2892916"/>
            <a:ext cx="3171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Waveform misfit :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C8867-1214-41DF-89D6-B8ABCED76897}"/>
              </a:ext>
            </a:extLst>
          </p:cNvPr>
          <p:cNvSpPr txBox="1"/>
          <p:nvPr/>
        </p:nvSpPr>
        <p:spPr>
          <a:xfrm>
            <a:off x="6798516" y="3709669"/>
            <a:ext cx="2331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Waveform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sintetik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42E4B2-249E-4099-BE9C-074E05CE55A3}"/>
              </a:ext>
            </a:extLst>
          </p:cNvPr>
          <p:cNvSpPr txBox="1"/>
          <p:nvPr/>
        </p:nvSpPr>
        <p:spPr>
          <a:xfrm>
            <a:off x="10084723" y="3709669"/>
            <a:ext cx="2859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Waveform data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5B846A-8564-495E-882A-479B87D48A3F}"/>
              </a:ext>
            </a:extLst>
          </p:cNvPr>
          <p:cNvCxnSpPr>
            <a:cxnSpLocks/>
          </p:cNvCxnSpPr>
          <p:nvPr/>
        </p:nvCxnSpPr>
        <p:spPr>
          <a:xfrm flipV="1">
            <a:off x="8884345" y="6064419"/>
            <a:ext cx="2918790" cy="2181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E1E031B-51F6-4A9D-B503-1FB88E4DB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8244545"/>
            <a:ext cx="8402496" cy="8475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10B836-3785-4900-8553-F9B5C0CCD7CB}"/>
              </a:ext>
            </a:extLst>
          </p:cNvPr>
          <p:cNvSpPr txBox="1"/>
          <p:nvPr/>
        </p:nvSpPr>
        <p:spPr>
          <a:xfrm>
            <a:off x="1846144" y="5356533"/>
            <a:ext cx="201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misfit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5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5" grpId="0"/>
      <p:bldP spid="16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B1F1-977C-423D-9BF0-89081AC68B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14550" y="2628900"/>
            <a:ext cx="14248800" cy="5918200"/>
          </a:xfrm>
        </p:spPr>
        <p:txBody>
          <a:bodyPr>
            <a:normAutofit/>
          </a:bodyPr>
          <a:lstStyle/>
          <a:p>
            <a:r>
              <a:rPr lang="en-US" sz="3600" dirty="0" err="1"/>
              <a:t>Metode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menghitung</a:t>
            </a:r>
            <a:r>
              <a:rPr lang="en-US" sz="3600" dirty="0"/>
              <a:t> </a:t>
            </a:r>
            <a:r>
              <a:rPr lang="en-US" sz="3600" dirty="0" err="1"/>
              <a:t>gradien</a:t>
            </a:r>
            <a:r>
              <a:rPr lang="en-US" sz="3600" dirty="0"/>
              <a:t>/</a:t>
            </a:r>
            <a:r>
              <a:rPr lang="en-US" sz="3600" dirty="0" err="1"/>
              <a:t>turunan</a:t>
            </a:r>
            <a:r>
              <a:rPr lang="en-US" sz="3600" dirty="0"/>
              <a:t> </a:t>
            </a:r>
            <a:r>
              <a:rPr lang="en-US" sz="3600" dirty="0" err="1"/>
              <a:t>dari</a:t>
            </a:r>
            <a:r>
              <a:rPr lang="en-US" sz="3600" dirty="0"/>
              <a:t> </a:t>
            </a:r>
            <a:r>
              <a:rPr lang="en-US" sz="3600" dirty="0" err="1"/>
              <a:t>fungsi</a:t>
            </a:r>
            <a:r>
              <a:rPr lang="en-US" sz="3600" dirty="0"/>
              <a:t> misfit </a:t>
            </a:r>
            <a:r>
              <a:rPr lang="en-US" sz="3600" dirty="0" err="1"/>
              <a:t>terhadap</a:t>
            </a:r>
            <a:r>
              <a:rPr lang="en-US" sz="3600" dirty="0"/>
              <a:t> parameter model</a:t>
            </a:r>
            <a:endParaRPr lang="en-ID" sz="3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4368D-2A85-4D1C-9977-30D1681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Adjoin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86685-E23A-4481-A824-52738A6D1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270F0-037C-4E27-B6BC-31F24F901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15</a:t>
            </a:fld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9BDBB-ED93-48E9-AF60-B69B75040D02}"/>
              </a:ext>
            </a:extLst>
          </p:cNvPr>
          <p:cNvSpPr/>
          <p:nvPr/>
        </p:nvSpPr>
        <p:spPr>
          <a:xfrm>
            <a:off x="869139" y="5423556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Definisikan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misfit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72DE0-B09C-44C2-99CE-1D2BF4BAEA1D}"/>
              </a:ext>
            </a:extLst>
          </p:cNvPr>
          <p:cNvSpPr/>
          <p:nvPr/>
        </p:nvSpPr>
        <p:spPr>
          <a:xfrm>
            <a:off x="4375946" y="5200150"/>
            <a:ext cx="2836050" cy="1278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Ambil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variasi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turunan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misfit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parameter model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5D8-729D-4718-9F4A-9CC8EA9DCD05}"/>
              </a:ext>
            </a:extLst>
          </p:cNvPr>
          <p:cNvSpPr/>
          <p:nvPr/>
        </p:nvSpPr>
        <p:spPr>
          <a:xfrm>
            <a:off x="11810670" y="5399311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Simulasi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Adjoin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61C9DA24-9CC7-421F-BA42-BA5FFB228042}"/>
              </a:ext>
            </a:extLst>
          </p:cNvPr>
          <p:cNvSpPr/>
          <p:nvPr/>
        </p:nvSpPr>
        <p:spPr>
          <a:xfrm>
            <a:off x="14949086" y="5321300"/>
            <a:ext cx="2454853" cy="9819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Medan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gelombang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adjoin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7EA1B58-BA1F-470B-ABA1-AD137C268EE6}"/>
              </a:ext>
            </a:extLst>
          </p:cNvPr>
          <p:cNvSpPr/>
          <p:nvPr/>
        </p:nvSpPr>
        <p:spPr>
          <a:xfrm>
            <a:off x="8344759" y="5321301"/>
            <a:ext cx="2454853" cy="9819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Adjoin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E8D4BB-4B62-41F5-9AB8-94C4ECA831D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155139" y="5839191"/>
            <a:ext cx="1220807" cy="34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E0B28B-580C-4C66-B4B0-61E272798373}"/>
              </a:ext>
            </a:extLst>
          </p:cNvPr>
          <p:cNvCxnSpPr>
            <a:stCxn id="7" idx="3"/>
            <a:endCxn id="11" idx="5"/>
          </p:cNvCxnSpPr>
          <p:nvPr/>
        </p:nvCxnSpPr>
        <p:spPr>
          <a:xfrm flipV="1">
            <a:off x="7211996" y="5812272"/>
            <a:ext cx="1255506" cy="269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4E12A8-A678-4C93-95AD-51C4E79CA012}"/>
              </a:ext>
            </a:extLst>
          </p:cNvPr>
          <p:cNvCxnSpPr>
            <a:stCxn id="11" idx="2"/>
            <a:endCxn id="9" idx="1"/>
          </p:cNvCxnSpPr>
          <p:nvPr/>
        </p:nvCxnSpPr>
        <p:spPr>
          <a:xfrm>
            <a:off x="10676869" y="5812272"/>
            <a:ext cx="1133801" cy="61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97295-B9B2-4C5A-AD04-90F730E3C15F}"/>
              </a:ext>
            </a:extLst>
          </p:cNvPr>
          <p:cNvCxnSpPr>
            <a:stCxn id="9" idx="3"/>
            <a:endCxn id="10" idx="5"/>
          </p:cNvCxnSpPr>
          <p:nvPr/>
        </p:nvCxnSpPr>
        <p:spPr>
          <a:xfrm flipV="1">
            <a:off x="14096670" y="5812271"/>
            <a:ext cx="975159" cy="61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18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6BFED-EA2B-4A14-8740-82D41AA2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39" y="3325400"/>
            <a:ext cx="8767582" cy="8594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D9475-0AF7-4FFB-88D7-4952D9A30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D2781-97C0-4AB6-8550-177EF200B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16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39B8F-84C4-4D5D-AFFB-0D4594C2A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04" y="6816967"/>
            <a:ext cx="6869592" cy="1995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5CD262-32C6-4558-8947-646C7FEA41A1}"/>
              </a:ext>
            </a:extLst>
          </p:cNvPr>
          <p:cNvSpPr txBox="1"/>
          <p:nvPr/>
        </p:nvSpPr>
        <p:spPr>
          <a:xfrm>
            <a:off x="13537222" y="4749954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adjoin di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posisi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endParaRPr lang="en-ID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5AE463-E609-49CA-A058-A17E71D4067E}"/>
              </a:ext>
            </a:extLst>
          </p:cNvPr>
          <p:cNvSpPr txBox="1"/>
          <p:nvPr/>
        </p:nvSpPr>
        <p:spPr>
          <a:xfrm>
            <a:off x="11582400" y="2305641"/>
            <a:ext cx="4800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Adjoint wave equation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83173-48EC-410E-B36A-07A4A755A643}"/>
              </a:ext>
            </a:extLst>
          </p:cNvPr>
          <p:cNvSpPr txBox="1"/>
          <p:nvPr/>
        </p:nvSpPr>
        <p:spPr>
          <a:xfrm>
            <a:off x="9301887" y="4541928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Adjoint wavefield</a:t>
            </a:r>
            <a:endParaRPr lang="en-ID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59CFD7-2C97-4AD2-B120-8770ECE3D69A}"/>
              </a:ext>
            </a:extLst>
          </p:cNvPr>
          <p:cNvCxnSpPr/>
          <p:nvPr/>
        </p:nvCxnSpPr>
        <p:spPr>
          <a:xfrm flipH="1" flipV="1">
            <a:off x="9225687" y="3897534"/>
            <a:ext cx="440550" cy="614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7F0FDE-31A0-4509-B34C-A784EA4EC016}"/>
              </a:ext>
            </a:extLst>
          </p:cNvPr>
          <p:cNvCxnSpPr>
            <a:cxnSpLocks/>
          </p:cNvCxnSpPr>
          <p:nvPr/>
        </p:nvCxnSpPr>
        <p:spPr>
          <a:xfrm flipV="1">
            <a:off x="10978287" y="3867588"/>
            <a:ext cx="457200" cy="644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4F2C94B0-4A08-424C-B04C-821411FFE5E0}"/>
              </a:ext>
            </a:extLst>
          </p:cNvPr>
          <p:cNvSpPr/>
          <p:nvPr/>
        </p:nvSpPr>
        <p:spPr>
          <a:xfrm rot="5400000">
            <a:off x="14713626" y="1762097"/>
            <a:ext cx="466592" cy="5396598"/>
          </a:xfrm>
          <a:prstGeom prst="rightBrace">
            <a:avLst>
              <a:gd name="adj1" fmla="val 716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C6901D-3624-4627-A383-5E5451E40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6" y="3205064"/>
            <a:ext cx="6568208" cy="662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D64C03-3C73-4A50-AD4B-0A41D7CCE2EE}"/>
              </a:ext>
            </a:extLst>
          </p:cNvPr>
          <p:cNvSpPr txBox="1"/>
          <p:nvPr/>
        </p:nvSpPr>
        <p:spPr>
          <a:xfrm>
            <a:off x="1338014" y="2411367"/>
            <a:ext cx="4800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Regular wave equation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291421-645E-4EC2-9659-7D52A6AA099C}"/>
              </a:ext>
            </a:extLst>
          </p:cNvPr>
          <p:cNvCxnSpPr>
            <a:cxnSpLocks/>
          </p:cNvCxnSpPr>
          <p:nvPr/>
        </p:nvCxnSpPr>
        <p:spPr>
          <a:xfrm>
            <a:off x="8229600" y="1800520"/>
            <a:ext cx="0" cy="4485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21D2A4-F30B-41B6-81B2-ED100A425FB3}"/>
              </a:ext>
            </a:extLst>
          </p:cNvPr>
          <p:cNvSpPr txBox="1"/>
          <p:nvPr/>
        </p:nvSpPr>
        <p:spPr>
          <a:xfrm>
            <a:off x="879616" y="4400783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wavefield</a:t>
            </a:r>
            <a:endParaRPr lang="en-ID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37F2FE-A425-427B-B8AE-365DB83D27CC}"/>
              </a:ext>
            </a:extLst>
          </p:cNvPr>
          <p:cNvCxnSpPr/>
          <p:nvPr/>
        </p:nvCxnSpPr>
        <p:spPr>
          <a:xfrm flipH="1" flipV="1">
            <a:off x="803416" y="3756389"/>
            <a:ext cx="440550" cy="614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57B0346-181D-48D5-BD8D-297F7CDD0AD5}"/>
              </a:ext>
            </a:extLst>
          </p:cNvPr>
          <p:cNvCxnSpPr>
            <a:cxnSpLocks/>
          </p:cNvCxnSpPr>
          <p:nvPr/>
        </p:nvCxnSpPr>
        <p:spPr>
          <a:xfrm flipV="1">
            <a:off x="2556016" y="3726443"/>
            <a:ext cx="457200" cy="6443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>
            <a:extLst>
              <a:ext uri="{FF2B5EF4-FFF2-40B4-BE49-F238E27FC236}">
                <a16:creationId xmlns:a16="http://schemas.microsoft.com/office/drawing/2014/main" id="{A71C2885-ADFF-4A22-964A-D9A281757CA4}"/>
              </a:ext>
            </a:extLst>
          </p:cNvPr>
          <p:cNvSpPr/>
          <p:nvPr/>
        </p:nvSpPr>
        <p:spPr>
          <a:xfrm rot="5400000">
            <a:off x="5063899" y="2478657"/>
            <a:ext cx="466592" cy="3196357"/>
          </a:xfrm>
          <a:prstGeom prst="rightBrace">
            <a:avLst>
              <a:gd name="adj1" fmla="val 716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39BCB7-FB8F-4713-8A59-B933B7C56622}"/>
              </a:ext>
            </a:extLst>
          </p:cNvPr>
          <p:cNvSpPr txBox="1"/>
          <p:nvPr/>
        </p:nvSpPr>
        <p:spPr>
          <a:xfrm>
            <a:off x="3459006" y="4369255"/>
            <a:ext cx="3486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 tensor di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posisi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endParaRPr lang="en-ID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E3D443-4845-4B03-92FB-9E1A04A45DBF}"/>
              </a:ext>
            </a:extLst>
          </p:cNvPr>
          <p:cNvSpPr txBox="1"/>
          <p:nvPr/>
        </p:nvSpPr>
        <p:spPr>
          <a:xfrm>
            <a:off x="11084701" y="8800605"/>
            <a:ext cx="289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Kim (2011)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74D813E6-CED2-4EF1-BB45-796BE715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47689"/>
            <a:ext cx="12496800" cy="1146176"/>
          </a:xfrm>
        </p:spPr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Adjoin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3291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" grpId="0"/>
      <p:bldP spid="17" grpId="0"/>
      <p:bldP spid="20" grpId="0"/>
      <p:bldP spid="24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ABC301-CA1A-4A27-8604-C65BBE99E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 dirty="0" err="1"/>
              <a:t>Underpressure</a:t>
            </a:r>
            <a:r>
              <a:rPr lang="en-ID" dirty="0"/>
              <a:t> Class</a:t>
            </a:r>
          </a:p>
        </p:txBody>
      </p:sp>
      <p:pic>
        <p:nvPicPr>
          <p:cNvPr id="29" name="Picture 2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CB89529-4AC1-4507-8010-22F32995B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57" y="-513000"/>
            <a:ext cx="10811285" cy="10800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A80E8D-C3B6-464A-9C40-86F79E07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Simulation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C96B5-4689-4707-8EAD-D00F285DB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17</a:t>
            </a:fld>
            <a:endParaRPr lang="en-ID" dirty="0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DF2051BA-0BBE-45C0-9081-535FF957B66E}"/>
              </a:ext>
            </a:extLst>
          </p:cNvPr>
          <p:cNvSpPr/>
          <p:nvPr/>
        </p:nvSpPr>
        <p:spPr>
          <a:xfrm>
            <a:off x="8797636" y="4457700"/>
            <a:ext cx="381000" cy="3810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6E096DBF-5CBC-4BBF-B22D-CB0368D775D1}"/>
              </a:ext>
            </a:extLst>
          </p:cNvPr>
          <p:cNvSpPr/>
          <p:nvPr/>
        </p:nvSpPr>
        <p:spPr>
          <a:xfrm rot="10800000">
            <a:off x="5181599" y="2196979"/>
            <a:ext cx="381000" cy="32844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B7CF682-2BA0-4ACB-8AC2-E355534DCD48}"/>
              </a:ext>
            </a:extLst>
          </p:cNvPr>
          <p:cNvSpPr/>
          <p:nvPr/>
        </p:nvSpPr>
        <p:spPr>
          <a:xfrm rot="10800000">
            <a:off x="12704620" y="2239123"/>
            <a:ext cx="381000" cy="32844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6AFACA-FAA5-496B-B703-05155969450A}"/>
              </a:ext>
            </a:extLst>
          </p:cNvPr>
          <p:cNvSpPr txBox="1"/>
          <p:nvPr/>
        </p:nvSpPr>
        <p:spPr>
          <a:xfrm>
            <a:off x="4876800" y="172942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BM Plex Mono" panose="020B0604020202020204" charset="0"/>
              </a:rPr>
              <a:t>ST01</a:t>
            </a:r>
            <a:endParaRPr lang="en-ID" sz="2400" dirty="0">
              <a:latin typeface="IBM Plex Mono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8AFE12-6819-49AE-9060-374834B10B71}"/>
              </a:ext>
            </a:extLst>
          </p:cNvPr>
          <p:cNvSpPr txBox="1"/>
          <p:nvPr/>
        </p:nvSpPr>
        <p:spPr>
          <a:xfrm>
            <a:off x="12420600" y="177156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BM Plex Mono" panose="020B0604020202020204" charset="0"/>
              </a:rPr>
              <a:t>ST05</a:t>
            </a:r>
            <a:endParaRPr lang="en-ID" sz="2400" dirty="0">
              <a:latin typeface="IBM Plex Mono" panose="020B0604020202020204" charset="0"/>
            </a:endParaRPr>
          </a:p>
        </p:txBody>
      </p:sp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F2311D-2E15-4939-97D1-BA15F5EF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32" y="5524500"/>
            <a:ext cx="2161473" cy="2068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3BA769-3F12-44FE-9B61-CA21A2D921FA}"/>
              </a:ext>
            </a:extLst>
          </p:cNvPr>
          <p:cNvSpPr/>
          <p:nvPr/>
        </p:nvSpPr>
        <p:spPr>
          <a:xfrm flipH="1">
            <a:off x="3078481" y="5323839"/>
            <a:ext cx="45719" cy="2388873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F4F123-6234-4FD5-B04D-A204BB39A9D8}"/>
              </a:ext>
            </a:extLst>
          </p:cNvPr>
          <p:cNvSpPr txBox="1"/>
          <p:nvPr/>
        </p:nvSpPr>
        <p:spPr>
          <a:xfrm>
            <a:off x="5372099" y="8039100"/>
            <a:ext cx="754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BM Plex Mono" panose="020B0604020202020204" charset="0"/>
              </a:rPr>
              <a:t>(</a:t>
            </a:r>
            <a:r>
              <a:rPr lang="en-US" sz="2000" dirty="0" err="1">
                <a:latin typeface="IBM Plex Mono" panose="020B0604020202020204" charset="0"/>
              </a:rPr>
              <a:t>komponen</a:t>
            </a:r>
            <a:r>
              <a:rPr lang="en-US" sz="2000" dirty="0">
                <a:latin typeface="IBM Plex Mono" panose="020B0604020202020204" charset="0"/>
              </a:rPr>
              <a:t> </a:t>
            </a:r>
            <a:r>
              <a:rPr lang="en-US" sz="2000" dirty="0" err="1">
                <a:latin typeface="IBM Plex Mono" panose="020B0604020202020204" charset="0"/>
              </a:rPr>
              <a:t>vertikal</a:t>
            </a:r>
            <a:r>
              <a:rPr lang="en-US" sz="2000" dirty="0">
                <a:latin typeface="IBM Plex Mono" panose="020B0604020202020204" charset="0"/>
              </a:rPr>
              <a:t> </a:t>
            </a:r>
            <a:r>
              <a:rPr lang="en-US" sz="2000" dirty="0" err="1">
                <a:latin typeface="IBM Plex Mono" panose="020B0604020202020204" charset="0"/>
              </a:rPr>
              <a:t>dari</a:t>
            </a:r>
            <a:r>
              <a:rPr lang="en-US" sz="2000" dirty="0">
                <a:latin typeface="IBM Plex Mono" panose="020B0604020202020204" charset="0"/>
              </a:rPr>
              <a:t> </a:t>
            </a:r>
            <a:r>
              <a:rPr lang="en-US" sz="2000" dirty="0" err="1">
                <a:latin typeface="IBM Plex Mono" panose="020B0604020202020204" charset="0"/>
              </a:rPr>
              <a:t>medan</a:t>
            </a:r>
            <a:r>
              <a:rPr lang="en-US" sz="2000" dirty="0">
                <a:latin typeface="IBM Plex Mono" panose="020B0604020202020204" charset="0"/>
              </a:rPr>
              <a:t> </a:t>
            </a:r>
            <a:r>
              <a:rPr lang="en-US" sz="2000" dirty="0" err="1">
                <a:latin typeface="IBM Plex Mono" panose="020B0604020202020204" charset="0"/>
              </a:rPr>
              <a:t>kecepatan</a:t>
            </a:r>
            <a:r>
              <a:rPr lang="en-US" sz="2000" dirty="0">
                <a:latin typeface="IBM Plex Mono" panose="020B0604020202020204" charset="0"/>
              </a:rPr>
              <a:t>)</a:t>
            </a:r>
            <a:r>
              <a:rPr lang="en-US" sz="3200" dirty="0">
                <a:latin typeface="IBM Plex Mono" panose="020B0604020202020204" charset="0"/>
              </a:rPr>
              <a:t> </a:t>
            </a:r>
          </a:p>
          <a:p>
            <a:pPr algn="ctr"/>
            <a:r>
              <a:rPr lang="en-US" sz="3200" dirty="0" err="1">
                <a:latin typeface="IBM Plex Mono" panose="020B0604020202020204" charset="0"/>
              </a:rPr>
              <a:t>dari</a:t>
            </a:r>
            <a:r>
              <a:rPr lang="en-US" sz="3200" dirty="0">
                <a:latin typeface="IBM Plex Mono" panose="020B0604020202020204" charset="0"/>
              </a:rPr>
              <a:t> t = 0.0196 s – 0.1568 s</a:t>
            </a:r>
            <a:endParaRPr lang="en-ID" sz="3200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09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F8DA3F-D212-4862-AFB6-C8019641D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A3ADD-1BB0-4C2C-83A3-13C33801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dan </a:t>
            </a:r>
            <a:r>
              <a:rPr lang="en-US" dirty="0" err="1"/>
              <a:t>Diskusi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983992-30E0-4CC3-994C-8133AFC68F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1247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B525F9-B673-417C-B06A-40EFC4BB6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Alur </a:t>
            </a:r>
            <a:r>
              <a:rPr lang="en-US" dirty="0" err="1"/>
              <a:t>Inversi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21CC9-EAC8-43B7-9424-410A33CBA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157B-193A-4DCD-99F0-E1C378706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19</a:t>
            </a:fld>
            <a:endParaRPr lang="en-ID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225BFC5-58DB-4FFE-B92F-F4E4A0BA0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76" y="2017139"/>
            <a:ext cx="8763766" cy="7249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FA37E9-5112-43B2-9401-4299B318CE40}"/>
              </a:ext>
            </a:extLst>
          </p:cNvPr>
          <p:cNvSpPr txBox="1"/>
          <p:nvPr/>
        </p:nvSpPr>
        <p:spPr>
          <a:xfrm>
            <a:off x="5105400" y="415290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Simulation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DD520-02B9-46E8-9DC7-E96F79247910}"/>
              </a:ext>
            </a:extLst>
          </p:cNvPr>
          <p:cNvSpPr txBox="1"/>
          <p:nvPr/>
        </p:nvSpPr>
        <p:spPr>
          <a:xfrm>
            <a:off x="5105400" y="727710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Adjoint Simulation</a:t>
            </a:r>
            <a:endParaRPr lang="en-ID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D6295-D787-428E-8C5F-4FA95A604E8F}"/>
              </a:ext>
            </a:extLst>
          </p:cNvPr>
          <p:cNvSpPr txBox="1"/>
          <p:nvPr/>
        </p:nvSpPr>
        <p:spPr>
          <a:xfrm>
            <a:off x="12103342" y="232410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Update</a:t>
            </a:r>
            <a:endParaRPr lang="en-ID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22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F0941-BBDF-42D0-8F55-862239A693F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933700"/>
            <a:ext cx="14248800" cy="5765800"/>
          </a:xfrm>
        </p:spPr>
        <p:txBody>
          <a:bodyPr/>
          <a:lstStyle/>
          <a:p>
            <a:r>
              <a:rPr lang="en-US" sz="3600" dirty="0"/>
              <a:t>Full Waveform Inversion technology </a:t>
            </a:r>
          </a:p>
          <a:p>
            <a:r>
              <a:rPr lang="en-US" sz="3600" dirty="0"/>
              <a:t>Forward and Adjoint simulation</a:t>
            </a:r>
          </a:p>
          <a:p>
            <a:r>
              <a:rPr lang="en-US" sz="3600" dirty="0"/>
              <a:t>Preliminary result in our group 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B3A5FB-05B6-4ACE-862B-CFEA2C1D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98650-13D7-4044-96AC-AFC10354A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FBA1A-50ED-4F3D-AD64-44C8CF9C5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26585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328149-C780-4B7C-A2B6-2B799FFE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81100"/>
            <a:ext cx="12496800" cy="1146176"/>
          </a:xfrm>
        </p:spPr>
        <p:txBody>
          <a:bodyPr/>
          <a:lstStyle/>
          <a:p>
            <a:r>
              <a:rPr lang="en-US" dirty="0" err="1"/>
              <a:t>Inversi</a:t>
            </a:r>
            <a:r>
              <a:rPr lang="en-US" dirty="0"/>
              <a:t> </a:t>
            </a:r>
            <a:r>
              <a:rPr lang="en-US" dirty="0" err="1"/>
              <a:t>Momen</a:t>
            </a:r>
            <a:r>
              <a:rPr lang="en-US" dirty="0"/>
              <a:t> Tensor 6 parameter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43CC6-E2B8-4BE4-A9EC-CC394BE1B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9312A-8C1E-4629-BFB2-834AD3D17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20</a:t>
            </a:fld>
            <a:endParaRPr lang="en-ID" dirty="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0AD62A6-ABAB-4747-AC1C-7BF620F5C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009900"/>
            <a:ext cx="74667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51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D0C09-DBF9-404E-A8C5-B25C647AF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77707-58C7-49E2-BFDD-002CA0339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21</a:t>
            </a:fld>
            <a:endParaRPr lang="en-ID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A511352-2EBD-45BC-B7B3-7C43100E9EA6}"/>
              </a:ext>
            </a:extLst>
          </p:cNvPr>
          <p:cNvSpPr/>
          <p:nvPr/>
        </p:nvSpPr>
        <p:spPr>
          <a:xfrm rot="10800000">
            <a:off x="10446001" y="4353741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FEAB4CB-6D45-4F21-9476-37589623F8EA}"/>
              </a:ext>
            </a:extLst>
          </p:cNvPr>
          <p:cNvSpPr/>
          <p:nvPr/>
        </p:nvSpPr>
        <p:spPr>
          <a:xfrm rot="10800000">
            <a:off x="7519622" y="4385288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B6B57EF-EA82-4EB0-8EE1-433656C5C93D}"/>
              </a:ext>
            </a:extLst>
          </p:cNvPr>
          <p:cNvSpPr/>
          <p:nvPr/>
        </p:nvSpPr>
        <p:spPr>
          <a:xfrm rot="10800000">
            <a:off x="10472107" y="6802020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AD1D037-7700-4277-A8B1-F8D308FEB42B}"/>
              </a:ext>
            </a:extLst>
          </p:cNvPr>
          <p:cNvSpPr/>
          <p:nvPr/>
        </p:nvSpPr>
        <p:spPr>
          <a:xfrm rot="10800000">
            <a:off x="7545728" y="6833567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31FBC-9F01-4A39-B3E2-A957F02EE317}"/>
              </a:ext>
            </a:extLst>
          </p:cNvPr>
          <p:cNvSpPr txBox="1"/>
          <p:nvPr/>
        </p:nvSpPr>
        <p:spPr>
          <a:xfrm>
            <a:off x="10115895" y="3892075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ST02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52EC6-471E-44F3-BDE0-CD24B8191A78}"/>
              </a:ext>
            </a:extLst>
          </p:cNvPr>
          <p:cNvSpPr txBox="1"/>
          <p:nvPr/>
        </p:nvSpPr>
        <p:spPr>
          <a:xfrm>
            <a:off x="10142001" y="6340355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ST04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8144B-BD2A-47E2-AF3E-C14C5A755DA3}"/>
              </a:ext>
            </a:extLst>
          </p:cNvPr>
          <p:cNvSpPr txBox="1"/>
          <p:nvPr/>
        </p:nvSpPr>
        <p:spPr>
          <a:xfrm>
            <a:off x="7189516" y="6340355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ST06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FF232-DB1A-4138-988C-5572CA54953F}"/>
              </a:ext>
            </a:extLst>
          </p:cNvPr>
          <p:cNvSpPr txBox="1"/>
          <p:nvPr/>
        </p:nvSpPr>
        <p:spPr>
          <a:xfrm>
            <a:off x="7189516" y="3892074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ST08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7C86D9-1E8A-44B2-97DC-C128BA614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1"/>
          <a:stretch/>
        </p:blipFill>
        <p:spPr>
          <a:xfrm>
            <a:off x="8169660" y="4536804"/>
            <a:ext cx="1788620" cy="198639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520F77-7D88-48C0-B40B-D126E555C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81"/>
          <a:stretch/>
        </p:blipFill>
        <p:spPr>
          <a:xfrm>
            <a:off x="10767860" y="2440312"/>
            <a:ext cx="5528615" cy="1743148"/>
          </a:xfrm>
          <a:prstGeom prst="rect">
            <a:avLst/>
          </a:prstGeom>
        </p:spPr>
      </p:pic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ED6018-9B7D-44D9-AA4D-51F122F03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5"/>
          <a:stretch/>
        </p:blipFill>
        <p:spPr>
          <a:xfrm>
            <a:off x="10744200" y="6972300"/>
            <a:ext cx="5528615" cy="1752870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5EDAC232-0EF1-44ED-A871-269E69B184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848483" y="6869504"/>
            <a:ext cx="5431087" cy="1794776"/>
          </a:xfrm>
          <a:prstGeom prst="rect">
            <a:avLst/>
          </a:prstGeom>
        </p:spPr>
      </p:pic>
      <p:pic>
        <p:nvPicPr>
          <p:cNvPr id="30" name="Picture 2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8A8E7EE-FC10-4D08-839D-362EAB1DCD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848482" y="2328130"/>
            <a:ext cx="5431087" cy="1794776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421B7A24-507E-4B04-B560-C3ED52AE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260" y="663307"/>
            <a:ext cx="12496800" cy="1146176"/>
          </a:xfrm>
        </p:spPr>
        <p:txBody>
          <a:bodyPr/>
          <a:lstStyle/>
          <a:p>
            <a:r>
              <a:rPr lang="en-US" sz="4400" dirty="0"/>
              <a:t>Seismogram </a:t>
            </a:r>
            <a:r>
              <a:rPr lang="en-US" sz="4400" dirty="0" err="1"/>
              <a:t>hasil</a:t>
            </a:r>
            <a:r>
              <a:rPr lang="en-US" sz="4400" dirty="0"/>
              <a:t> </a:t>
            </a:r>
            <a:r>
              <a:rPr lang="en-US" sz="4400" dirty="0" err="1"/>
              <a:t>simulasi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</a:t>
            </a:r>
            <a:r>
              <a:rPr lang="en-US" sz="4400" i="1" dirty="0"/>
              <a:t>True data</a:t>
            </a:r>
            <a:r>
              <a:rPr lang="en-US" sz="4400" dirty="0"/>
              <a:t>)</a:t>
            </a:r>
            <a:endParaRPr lang="en-ID" sz="4400" dirty="0"/>
          </a:p>
        </p:txBody>
      </p:sp>
    </p:spTree>
    <p:extLst>
      <p:ext uri="{BB962C8B-B14F-4D97-AF65-F5344CB8AC3E}">
        <p14:creationId xmlns:p14="http://schemas.microsoft.com/office/powerpoint/2010/main" val="411731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D0C09-DBF9-404E-A8C5-B25C647AF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77707-58C7-49E2-BFDD-002CA0339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22</a:t>
            </a:fld>
            <a:endParaRPr lang="en-ID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A511352-2EBD-45BC-B7B3-7C43100E9EA6}"/>
              </a:ext>
            </a:extLst>
          </p:cNvPr>
          <p:cNvSpPr/>
          <p:nvPr/>
        </p:nvSpPr>
        <p:spPr>
          <a:xfrm rot="10800000">
            <a:off x="10422341" y="4447821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FEAB4CB-6D45-4F21-9476-37589623F8EA}"/>
              </a:ext>
            </a:extLst>
          </p:cNvPr>
          <p:cNvSpPr/>
          <p:nvPr/>
        </p:nvSpPr>
        <p:spPr>
          <a:xfrm rot="10800000">
            <a:off x="7495962" y="4479368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B6B57EF-EA82-4EB0-8EE1-433656C5C93D}"/>
              </a:ext>
            </a:extLst>
          </p:cNvPr>
          <p:cNvSpPr/>
          <p:nvPr/>
        </p:nvSpPr>
        <p:spPr>
          <a:xfrm rot="10800000">
            <a:off x="10448447" y="6896100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AD1D037-7700-4277-A8B1-F8D308FEB42B}"/>
              </a:ext>
            </a:extLst>
          </p:cNvPr>
          <p:cNvSpPr/>
          <p:nvPr/>
        </p:nvSpPr>
        <p:spPr>
          <a:xfrm rot="10800000">
            <a:off x="7522068" y="6927647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31FBC-9F01-4A39-B3E2-A957F02EE317}"/>
              </a:ext>
            </a:extLst>
          </p:cNvPr>
          <p:cNvSpPr txBox="1"/>
          <p:nvPr/>
        </p:nvSpPr>
        <p:spPr>
          <a:xfrm>
            <a:off x="10092235" y="3986155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ST02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52EC6-471E-44F3-BDE0-CD24B8191A78}"/>
              </a:ext>
            </a:extLst>
          </p:cNvPr>
          <p:cNvSpPr txBox="1"/>
          <p:nvPr/>
        </p:nvSpPr>
        <p:spPr>
          <a:xfrm>
            <a:off x="10118341" y="6434435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ST04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8144B-BD2A-47E2-AF3E-C14C5A755DA3}"/>
              </a:ext>
            </a:extLst>
          </p:cNvPr>
          <p:cNvSpPr txBox="1"/>
          <p:nvPr/>
        </p:nvSpPr>
        <p:spPr>
          <a:xfrm>
            <a:off x="7165856" y="6434435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ST06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FF232-DB1A-4138-988C-5572CA54953F}"/>
              </a:ext>
            </a:extLst>
          </p:cNvPr>
          <p:cNvSpPr txBox="1"/>
          <p:nvPr/>
        </p:nvSpPr>
        <p:spPr>
          <a:xfrm>
            <a:off x="7165856" y="3986154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ST08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0B06FB-67A2-48F8-9D9F-0233AC58E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52"/>
          <a:stretch/>
        </p:blipFill>
        <p:spPr>
          <a:xfrm>
            <a:off x="8200851" y="4666175"/>
            <a:ext cx="1838458" cy="1986392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8BB9E54-E646-453F-A1B1-C70A4198E7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0622075" y="2422210"/>
            <a:ext cx="5528615" cy="179477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879D9F4-A054-435A-907D-E6D81A943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0744200" y="6896100"/>
            <a:ext cx="5431087" cy="1794776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EC752565-FF51-4796-9A8A-98BD04C1E8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680685" y="2422210"/>
            <a:ext cx="5431087" cy="1794776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">
            <a:extLst>
              <a:ext uri="{FF2B5EF4-FFF2-40B4-BE49-F238E27FC236}">
                <a16:creationId xmlns:a16="http://schemas.microsoft.com/office/drawing/2014/main" id="{8A8AF1B5-A340-405D-ABE5-2CA320B005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81"/>
          <a:stretch/>
        </p:blipFill>
        <p:spPr>
          <a:xfrm>
            <a:off x="1705419" y="6896100"/>
            <a:ext cx="5431087" cy="1743148"/>
          </a:xfrm>
          <a:prstGeom prst="rect">
            <a:avLst/>
          </a:prstGeom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DFBB7FFC-AE2E-44A4-9485-139B46BB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260" y="663307"/>
            <a:ext cx="12496800" cy="1146176"/>
          </a:xfrm>
        </p:spPr>
        <p:txBody>
          <a:bodyPr/>
          <a:lstStyle/>
          <a:p>
            <a:r>
              <a:rPr lang="en-US" sz="4400" dirty="0"/>
              <a:t>Seismogram </a:t>
            </a:r>
            <a:r>
              <a:rPr lang="en-US" sz="4400" dirty="0" err="1"/>
              <a:t>hasil</a:t>
            </a:r>
            <a:r>
              <a:rPr lang="en-US" sz="4400" dirty="0"/>
              <a:t> </a:t>
            </a:r>
            <a:r>
              <a:rPr lang="en-US" sz="4400" dirty="0" err="1"/>
              <a:t>simulasi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4400" dirty="0"/>
              <a:t>(</a:t>
            </a:r>
            <a:r>
              <a:rPr lang="en-US" sz="4400" i="1" dirty="0"/>
              <a:t>Initial model</a:t>
            </a:r>
            <a:r>
              <a:rPr lang="en-US" sz="4400" dirty="0"/>
              <a:t>)</a:t>
            </a:r>
            <a:endParaRPr lang="en-ID" sz="4400" dirty="0"/>
          </a:p>
        </p:txBody>
      </p:sp>
    </p:spTree>
    <p:extLst>
      <p:ext uri="{BB962C8B-B14F-4D97-AF65-F5344CB8AC3E}">
        <p14:creationId xmlns:p14="http://schemas.microsoft.com/office/powerpoint/2010/main" val="433964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BC9AC-FC49-4DE0-A118-25E1D17B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Adjoin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DD63-414A-43BB-8683-10F3C04DF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0ECC3-3670-4EE2-AEFA-5BE47F4A1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23</a:t>
            </a:fld>
            <a:endParaRPr lang="en-ID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7CB822D-8910-47DE-8716-56111865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6"/>
          <a:stretch/>
        </p:blipFill>
        <p:spPr>
          <a:xfrm>
            <a:off x="505167" y="2552700"/>
            <a:ext cx="9014766" cy="3962401"/>
          </a:xfrm>
          <a:prstGeom prst="rect">
            <a:avLst/>
          </a:prstGeom>
        </p:spPr>
      </p:pic>
      <p:pic>
        <p:nvPicPr>
          <p:cNvPr id="15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36FDD6-95DA-4E69-AF35-4176AAE0015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86"/>
          <a:stretch/>
        </p:blipFill>
        <p:spPr>
          <a:xfrm>
            <a:off x="10134600" y="2705100"/>
            <a:ext cx="7347937" cy="3906379"/>
          </a:xfrm>
        </p:spPr>
      </p:pic>
    </p:spTree>
    <p:extLst>
      <p:ext uri="{BB962C8B-B14F-4D97-AF65-F5344CB8AC3E}">
        <p14:creationId xmlns:p14="http://schemas.microsoft.com/office/powerpoint/2010/main" val="4091950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B64DDAB-FBD3-4929-96F6-8D847E310D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2" y="3414934"/>
            <a:ext cx="17853055" cy="31144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EBC9AC-FC49-4DE0-A118-25E1D17B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Adjoin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DD63-414A-43BB-8683-10F3C04DF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0ECC3-3670-4EE2-AEFA-5BE47F4A1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24</a:t>
            </a:fld>
            <a:endParaRPr lang="en-ID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D66AA46-A1A8-4722-89E6-E8B1348407C3}"/>
              </a:ext>
            </a:extLst>
          </p:cNvPr>
          <p:cNvSpPr/>
          <p:nvPr/>
        </p:nvSpPr>
        <p:spPr>
          <a:xfrm>
            <a:off x="12065945" y="4689764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646EA3E7-4A6F-4098-80DA-21049F6D677D}"/>
              </a:ext>
            </a:extLst>
          </p:cNvPr>
          <p:cNvSpPr/>
          <p:nvPr/>
        </p:nvSpPr>
        <p:spPr>
          <a:xfrm>
            <a:off x="5832763" y="4629254"/>
            <a:ext cx="685800" cy="685800"/>
          </a:xfrm>
          <a:prstGeom prst="mathMultiply">
            <a:avLst>
              <a:gd name="adj1" fmla="val 33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828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BC9AC-FC49-4DE0-A118-25E1D17B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Adjoin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DD63-414A-43BB-8683-10F3C04DF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0ECC3-3670-4EE2-AEFA-5BE47F4A1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25</a:t>
            </a:fld>
            <a:endParaRPr lang="en-ID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821B254-2DFE-4196-83D6-3C898B90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852532"/>
            <a:ext cx="7980273" cy="38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D9BE6D-8C28-41D6-8728-647570BE0CD5}"/>
              </a:ext>
            </a:extLst>
          </p:cNvPr>
          <p:cNvSpPr txBox="1"/>
          <p:nvPr/>
        </p:nvSpPr>
        <p:spPr>
          <a:xfrm>
            <a:off x="7086600" y="7042236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pass filter 30 Hz</a:t>
            </a:r>
            <a:endParaRPr lang="en-ID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72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23D04C-34D6-4B52-B279-F2C8EC80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Misfit reduction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69A8F-62E8-43FC-8A53-5263B0501E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CC00F-1F6C-4248-9867-64FB16EC8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26</a:t>
            </a:fld>
            <a:endParaRPr lang="en-ID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81C50A3-AFD5-4E9F-AE6E-22BB9668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13" y="2182194"/>
            <a:ext cx="6909250" cy="441409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C586C7B-0413-46CF-91A8-6DF68573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645" y="2182194"/>
            <a:ext cx="6717533" cy="421936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80FC4C3-F9D0-4E95-9B67-6BD489318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6747778"/>
            <a:ext cx="9453085" cy="20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80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B8A1E88-4671-40B7-8557-A693EE3EB8F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85" y="2671434"/>
            <a:ext cx="5974700" cy="65262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6FE878-7D98-4F0D-A052-67A4B9D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F1E43-F824-4253-A4E9-A4E1DE5BB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74D8C-17D7-422E-872E-BED70CDE6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27</a:t>
            </a:fld>
            <a:endParaRPr lang="en-ID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7207A58-D8D2-4440-8975-2DDC7D94E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538335"/>
            <a:ext cx="6304801" cy="6816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0BADE0-6988-4824-A397-FF0232861DED}"/>
              </a:ext>
            </a:extLst>
          </p:cNvPr>
          <p:cNvSpPr txBox="1"/>
          <p:nvPr/>
        </p:nvSpPr>
        <p:spPr>
          <a:xfrm>
            <a:off x="2819400" y="1967204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Model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; True Model</a:t>
            </a:r>
            <a:endParaRPr lang="en-ID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7FEF9-D6EA-4870-9E20-FC884659BA74}"/>
              </a:ext>
            </a:extLst>
          </p:cNvPr>
          <p:cNvSpPr txBox="1"/>
          <p:nvPr/>
        </p:nvSpPr>
        <p:spPr>
          <a:xfrm>
            <a:off x="10746830" y="1895938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; True Model</a:t>
            </a:r>
            <a:endParaRPr lang="en-ID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47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673B86-13F1-4C4B-BA62-608FB832D8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Skema </a:t>
            </a:r>
            <a:r>
              <a:rPr lang="en-US" dirty="0" err="1"/>
              <a:t>iteratif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update model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model </a:t>
            </a:r>
            <a:r>
              <a:rPr lang="en-US" dirty="0" err="1"/>
              <a:t>sebenarnya</a:t>
            </a:r>
            <a:r>
              <a:rPr lang="en-US" dirty="0"/>
              <a:t>.</a:t>
            </a:r>
          </a:p>
          <a:p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i="1" dirty="0"/>
              <a:t>time-shift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,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proses filtering di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adjoin.</a:t>
            </a:r>
          </a:p>
          <a:p>
            <a:r>
              <a:rPr lang="en-US" dirty="0"/>
              <a:t>Model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, </a:t>
            </a:r>
            <a:r>
              <a:rPr lang="en-US" dirty="0" err="1"/>
              <a:t>diduga</a:t>
            </a:r>
            <a:r>
              <a:rPr lang="en-US" dirty="0"/>
              <a:t> </a:t>
            </a:r>
            <a:r>
              <a:rPr lang="en-US" dirty="0" err="1"/>
              <a:t>penyebabnya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kurangnya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stasiun</a:t>
            </a:r>
            <a:r>
              <a:rPr lang="en-US" dirty="0"/>
              <a:t> </a:t>
            </a:r>
            <a:r>
              <a:rPr lang="en-US" dirty="0" err="1"/>
              <a:t>perekaman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8DB5BA-AFF1-4FC2-A1D3-15B5D4A9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Diskusi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DD404-BAFE-402A-B5CA-1780FE07F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F5150-CB49-4462-95A5-9ACD27A0A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28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3319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7C94D-DB27-446E-B4EE-DD543FBE9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depan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D058BF-72E6-4A9D-B9FC-AE4B59658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82BA6-76A0-4FE4-A3FC-321B4C5D1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29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60719-6468-4850-B705-594132B90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317" y="2123457"/>
            <a:ext cx="4075047" cy="3664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D2E39-AEE2-4C25-88C8-249373E4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095" y="2373223"/>
            <a:ext cx="5142353" cy="3138784"/>
          </a:xfrm>
          <a:prstGeom prst="rect">
            <a:avLst/>
          </a:prstGeom>
        </p:spPr>
      </p:pic>
      <p:pic>
        <p:nvPicPr>
          <p:cNvPr id="8" name="Content Placeholder 10" descr="A picture containing text, businesscard, screenshot, vector graphics&#10;&#10;Description automatically generated">
            <a:extLst>
              <a:ext uri="{FF2B5EF4-FFF2-40B4-BE49-F238E27FC236}">
                <a16:creationId xmlns:a16="http://schemas.microsoft.com/office/drawing/2014/main" id="{5D6E50DD-A5DA-4E0F-B8C0-DC32DB7F01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98" y="6344385"/>
            <a:ext cx="3543528" cy="3539830"/>
          </a:xfrm>
          <a:prstGeom prst="rect">
            <a:avLst/>
          </a:prstGeom>
        </p:spPr>
      </p:pic>
      <p:pic>
        <p:nvPicPr>
          <p:cNvPr id="9" name="Picture 8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3580AF5-6633-44E2-BC1E-012B58E54A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331" y="6344385"/>
            <a:ext cx="3543528" cy="3539830"/>
          </a:xfrm>
          <a:prstGeom prst="rect">
            <a:avLst/>
          </a:prstGeom>
        </p:spPr>
      </p:pic>
      <p:pic>
        <p:nvPicPr>
          <p:cNvPr id="10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39F2562F-99E6-4877-AE03-65BC404A9B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6344385"/>
            <a:ext cx="3543528" cy="353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1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8F0ED4-FB1C-44CF-9BED-2EAA57F0A6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114E0-432B-4178-AA29-6A08AC78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Waveform Inversion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5E242-821A-4524-8E7C-99ECAB4C7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D2C4C-C376-4A66-AC2C-0A94E02A7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46655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83D283-2CEF-4506-9248-24D7A2C5A5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830E77-094D-41A0-A374-F5908714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40196-2E01-429C-9B99-FBC6F1843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EA0FB-00D9-4395-A8EB-0C8BA8119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30</a:t>
            </a:fld>
            <a:endParaRPr lang="en-ID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D235E3-DCB7-4869-914D-75981BE1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28" y="2785733"/>
            <a:ext cx="12498544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2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8469EB-DE70-40A2-9A3C-C42F78267C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1333500"/>
            <a:ext cx="14248800" cy="7366000"/>
          </a:xfrm>
        </p:spPr>
        <p:txBody>
          <a:bodyPr>
            <a:normAutofit fontScale="77500" lnSpcReduction="20000"/>
          </a:bodyPr>
          <a:lstStyle/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Aki, K., &amp; Richards, P. G. (2002): Quantitative Seismology. Sausalito, Calif : University Science Books.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Ambara P., IP Raditya. (2020):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Analisis Evolusi Struktur Vp, Vs, dan Vp/Vs melalui Tomografi 4D pada Lapangan Pertambangan Bawah Tanah “UC”,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Tesis Program Magister, Institut Teknologi Bandung.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Chodacki, J. (2020): Simulation of ground motion in a polish coal mine using spectral-element method.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Journal of Seismology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af-ZA" sz="2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24(2)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363–373. 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Fichtner, A. (2010): Full Seismic Waveform Modelling and Inversion (Advances in Geophysical and Environmental Mechanics and Mathematics) (2011th ed.).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Fletcher, R., (1987): Practical Methods of Optimization, 2nd edn, John Wiley &amp; Sons, New York, NY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FP. (2018): Introduction to Microseismic in “UC” mine, internal report.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Gharti, H. N., Oye, V., Kühn, D., &amp; Zhao, P. (2011): Simultaneous microearthquake location and moment‐tensor estimation using time‐reversal imaging.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 Technical Program Expanded Abstracts 2011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1632–1637. 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Kawakatsu, H., &amp; Montagner, J. P. (2008): Time-reversal seismic-source imaging and moment-tensor inversion.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Geophysical Journal International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af-ZA" sz="2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175(2)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686–688. 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Kim, Y., Liu, Q., &amp; Tromp, J. (2011): Adjoint centroid-moment tensor inversions.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Geophysical Journal International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af-ZA" sz="2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186(1)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264–278. 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Komatitsch, D., &amp; Tromp, J. (1999): Introduction to the spectral element method for three-dimensional seismic wave propagation.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Geophysical Journal International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af-ZA" sz="2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139(3)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806–822.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D" b="0" i="0" dirty="0">
              <a:solidFill>
                <a:srgbClr val="2E414F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7F68B-F5EE-464E-81DC-7D2B93E4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059" y="-76200"/>
            <a:ext cx="12496800" cy="1146176"/>
          </a:xfrm>
        </p:spPr>
        <p:txBody>
          <a:bodyPr/>
          <a:lstStyle/>
          <a:p>
            <a:r>
              <a:rPr lang="en-US" sz="4000" dirty="0"/>
              <a:t>Daftar Pustaka</a:t>
            </a:r>
            <a:endParaRPr lang="en-ID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CCC25-1D08-4E31-866A-CF935E12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A137C-14B9-4C47-9DC0-591FDD926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31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9596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8469EB-DE70-40A2-9A3C-C42F78267C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1485900"/>
            <a:ext cx="14248800" cy="7213600"/>
          </a:xfrm>
        </p:spPr>
        <p:txBody>
          <a:bodyPr>
            <a:normAutofit fontScale="92500" lnSpcReduction="20000"/>
          </a:bodyPr>
          <a:lstStyle/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Liu, Q. (2004): Spectral-Element Moment Tensor Inversions for Earthquakes in Southern California.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Bulletin of the Seismological Society of America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af-ZA" sz="2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94(5)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1748–1761. 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Modrak, R., &amp; Tromp, J. (2016): Seismic waveform inversion best practices: regional, global and exploration test cases.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Geophysical Journal International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af-ZA" sz="2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206(3)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1864–1889. </a:t>
            </a: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Morency, C., &amp; Mellors, R. (2012): Full moment tensor and source location inversion based on full waveform adjoint inversion: application at the Geysers geothermal field. </a:t>
            </a:r>
            <a:r>
              <a:rPr lang="af-ZA" sz="29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SEG Technical Program Expanded Abstracts.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Tape, C., Liu, Q., Maggi, A., &amp; Tromp, J. (2010): Seismic tomography of the southern California crust based on spectral-element and adjoint methods.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Geophysical Journal International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af-ZA" sz="2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180(1)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433–462. 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solidFill>
                  <a:srgbClr val="1C1D1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Tape, C., Liu, Q. and Tromp, J. (2007), Finite-frequency tomography using adjoint methods—Methodology and examples using membrane surface waves. </a:t>
            </a:r>
            <a:r>
              <a:rPr lang="af-ZA" sz="2900" i="1" dirty="0">
                <a:solidFill>
                  <a:srgbClr val="1C1D1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Geophysical Journal International</a:t>
            </a:r>
            <a:r>
              <a:rPr lang="af-ZA" sz="2900" dirty="0">
                <a:solidFill>
                  <a:srgbClr val="1C1D1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af-ZA" sz="2900" b="1" dirty="0">
                <a:solidFill>
                  <a:srgbClr val="1C1D1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168</a:t>
            </a:r>
            <a:r>
              <a:rPr lang="af-ZA" sz="2900" dirty="0">
                <a:solidFill>
                  <a:srgbClr val="1C1D1E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1105-1129. 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11810" indent="-457200" algn="just">
              <a:lnSpc>
                <a:spcPct val="120000"/>
              </a:lnSpc>
              <a:tabLst>
                <a:tab pos="57150" algn="l"/>
              </a:tabLst>
            </a:pP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Tromp, J., Tape, C., &amp; Liu, Q. (2004): Seismic tomography, adjoint methods, time reversal and banana-doughnut kernels. </a:t>
            </a:r>
            <a:r>
              <a:rPr lang="af-ZA" sz="29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Geophysical Journal International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af-ZA" sz="29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160(1)</a:t>
            </a:r>
            <a:r>
              <a:rPr lang="af-ZA" sz="29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195–216. </a:t>
            </a:r>
            <a:endParaRPr lang="en-ID" sz="29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D" b="0" i="0" dirty="0">
              <a:solidFill>
                <a:srgbClr val="2E414F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7F68B-F5EE-464E-81DC-7D2B93E4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059" y="-76200"/>
            <a:ext cx="12496800" cy="1146176"/>
          </a:xfrm>
        </p:spPr>
        <p:txBody>
          <a:bodyPr/>
          <a:lstStyle/>
          <a:p>
            <a:r>
              <a:rPr lang="en-US" sz="4000" dirty="0"/>
              <a:t>Daftar Pustaka</a:t>
            </a:r>
            <a:endParaRPr lang="en-ID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CCC25-1D08-4E31-866A-CF935E120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A137C-14B9-4C47-9DC0-591FDD926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32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14741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A385A1-D713-4858-9898-4433F858AC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67C7B-26B9-4BF6-B8EB-2353D904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Kasih</a:t>
            </a:r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1813CF-FDA4-4AE0-8703-B2390F8A0B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34349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19F9FF-CB2E-4B90-915A-4F59EDB46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54A569-8B80-45FE-91A7-D2E42F20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Backups</a:t>
            </a:r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303A38D-D6FF-422B-A58E-6FE5385D83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145247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AAF97F-CD0D-4188-BA8D-E028809F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Adjoint simulation</a:t>
            </a:r>
            <a:r>
              <a:rPr lang="en-US" dirty="0"/>
              <a:t> </a:t>
            </a:r>
            <a:r>
              <a:rPr lang="en-US" i="1" dirty="0"/>
              <a:t>vs </a:t>
            </a:r>
            <a:br>
              <a:rPr lang="en-US" i="1" dirty="0"/>
            </a:br>
            <a:r>
              <a:rPr lang="en-US" i="1" dirty="0"/>
              <a:t>Forward simulation</a:t>
            </a:r>
            <a:endParaRPr lang="en-ID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C27AB-8B33-4E3B-9414-FAF23B356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2A75E-2D90-45CD-9048-EF5B5505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35</a:t>
            </a:fld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DF3FC-800E-443B-86E3-7848211A0736}"/>
              </a:ext>
            </a:extLst>
          </p:cNvPr>
          <p:cNvSpPr/>
          <p:nvPr/>
        </p:nvSpPr>
        <p:spPr>
          <a:xfrm>
            <a:off x="4463807" y="6513030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adjoint source 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25219-FD66-4556-858B-9E5ECA1E3E2E}"/>
              </a:ext>
            </a:extLst>
          </p:cNvPr>
          <p:cNvSpPr/>
          <p:nvPr/>
        </p:nvSpPr>
        <p:spPr>
          <a:xfrm>
            <a:off x="7378867" y="6329584"/>
            <a:ext cx="2819400" cy="1357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Solve wavefield (receiver as virtual source)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F7BA2EF-0B0A-42FD-98A2-2B4911F547CB}"/>
              </a:ext>
            </a:extLst>
          </p:cNvPr>
          <p:cNvSpPr/>
          <p:nvPr/>
        </p:nvSpPr>
        <p:spPr>
          <a:xfrm>
            <a:off x="11049000" y="6329583"/>
            <a:ext cx="2514600" cy="13574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Adjoint wavefield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C26B44-CBFA-4A3E-8826-E5CE4B6BAC8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521207" y="7008330"/>
            <a:ext cx="884241" cy="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8DD6E-FF9C-4C58-8E09-72B9F2B1C7B0}"/>
              </a:ext>
            </a:extLst>
          </p:cNvPr>
          <p:cNvCxnSpPr>
            <a:cxnSpLocks/>
          </p:cNvCxnSpPr>
          <p:nvPr/>
        </p:nvCxnSpPr>
        <p:spPr>
          <a:xfrm>
            <a:off x="10245675" y="7008328"/>
            <a:ext cx="9884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82A3D7A-FAB5-4A12-A05A-A1CD72DB2B35}"/>
              </a:ext>
            </a:extLst>
          </p:cNvPr>
          <p:cNvSpPr/>
          <p:nvPr/>
        </p:nvSpPr>
        <p:spPr>
          <a:xfrm>
            <a:off x="4463808" y="3666196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 seismic source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327543-B907-41AB-8E09-4C057484C9A5}"/>
              </a:ext>
            </a:extLst>
          </p:cNvPr>
          <p:cNvSpPr/>
          <p:nvPr/>
        </p:nvSpPr>
        <p:spPr>
          <a:xfrm>
            <a:off x="7405448" y="3482751"/>
            <a:ext cx="2819400" cy="1357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Solve wavefield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AA9AB7-D849-4042-9350-CD1A3DA45185}"/>
              </a:ext>
            </a:extLst>
          </p:cNvPr>
          <p:cNvCxnSpPr/>
          <p:nvPr/>
        </p:nvCxnSpPr>
        <p:spPr>
          <a:xfrm>
            <a:off x="6521207" y="4182811"/>
            <a:ext cx="884241" cy="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497B63F0-BB3B-46EB-B196-DADEE540E126}"/>
              </a:ext>
            </a:extLst>
          </p:cNvPr>
          <p:cNvSpPr/>
          <p:nvPr/>
        </p:nvSpPr>
        <p:spPr>
          <a:xfrm>
            <a:off x="11236275" y="3430070"/>
            <a:ext cx="2514600" cy="13574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regular wavefield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2979CE-BC61-465A-BD9E-934403ED5E1D}"/>
              </a:ext>
            </a:extLst>
          </p:cNvPr>
          <p:cNvCxnSpPr>
            <a:cxnSpLocks/>
          </p:cNvCxnSpPr>
          <p:nvPr/>
        </p:nvCxnSpPr>
        <p:spPr>
          <a:xfrm>
            <a:off x="10224848" y="4108815"/>
            <a:ext cx="11638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5D4E3B-C201-4EF0-B3C4-E09121940724}"/>
              </a:ext>
            </a:extLst>
          </p:cNvPr>
          <p:cNvSpPr txBox="1"/>
          <p:nvPr/>
        </p:nvSpPr>
        <p:spPr>
          <a:xfrm>
            <a:off x="3048000" y="3060738"/>
            <a:ext cx="3295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Regular forward simulation</a:t>
            </a:r>
            <a:endParaRPr lang="en-ID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A79D3-573E-4344-BCFD-13D9C42D6F9A}"/>
              </a:ext>
            </a:extLst>
          </p:cNvPr>
          <p:cNvSpPr txBox="1"/>
          <p:nvPr/>
        </p:nvSpPr>
        <p:spPr>
          <a:xfrm>
            <a:off x="3523601" y="5987269"/>
            <a:ext cx="281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Adjoint simulation</a:t>
            </a:r>
            <a:endParaRPr lang="en-ID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61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4922980-16BD-4A79-AE8F-278820B7AF5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343400" y="2096527"/>
            <a:ext cx="10420278" cy="60939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B3C9C55-A90F-4E29-B403-F41173F0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AE35E-F9F8-4F3D-90B7-69065AB9C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F6307-410C-49B4-8D2F-90D661F63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36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01398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4FF2FA-0811-4A9D-B2A2-52BCE84423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E0B9A-2E91-437D-BBBC-5D098DFB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092E3-E39B-4FD7-8B13-812F8499B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21FB8-A3C4-406E-B552-4CEFB60DF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37</a:t>
            </a:fld>
            <a:endParaRPr lang="en-ID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8B0231-4D2D-473A-B23F-9AE959A61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71" y="1390126"/>
            <a:ext cx="10259857" cy="7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41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A63489-9EA0-4966-BA82-69557058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64653"/>
            <a:ext cx="6668658" cy="11461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16464C-1F92-496C-81E9-D93D500A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7689"/>
            <a:ext cx="13944600" cy="1146176"/>
          </a:xfrm>
        </p:spPr>
        <p:txBody>
          <a:bodyPr/>
          <a:lstStyle/>
          <a:p>
            <a:r>
              <a:rPr lang="en-US" dirty="0"/>
              <a:t>Waveform misfit - derivatives with respect to structural parameter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80FFA-F1CA-4109-9CA8-A21F84B65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CC9F6-0CB7-415C-AD74-4DA363DFA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38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B331C-BE0F-4002-9CDB-F00ECB87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56" y="4845142"/>
            <a:ext cx="5132423" cy="5110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3E2F-BDE6-43E7-A130-A773ADDAC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4898524"/>
            <a:ext cx="5023269" cy="5002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6497C-AB42-4C08-8FDA-5D0F9713C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083" y="4898524"/>
            <a:ext cx="5132422" cy="5002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7CCD0C-56D1-429B-B673-CB00C1C1A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2037646"/>
            <a:ext cx="6324600" cy="2546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9F2ADA-47BD-4152-8FE7-DE4A4BA74D39}"/>
              </a:ext>
            </a:extLst>
          </p:cNvPr>
          <p:cNvSpPr txBox="1"/>
          <p:nvPr/>
        </p:nvSpPr>
        <p:spPr>
          <a:xfrm>
            <a:off x="5294130" y="2916952"/>
            <a:ext cx="1292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waveform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140E0-E045-446E-9552-A0BFD7344290}"/>
              </a:ext>
            </a:extLst>
          </p:cNvPr>
          <p:cNvSpPr txBox="1"/>
          <p:nvPr/>
        </p:nvSpPr>
        <p:spPr>
          <a:xfrm>
            <a:off x="7482687" y="2903530"/>
            <a:ext cx="1661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waveform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D621F-89C4-4758-A9F2-DAF4ED092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055" y="3832177"/>
            <a:ext cx="6420746" cy="819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3B03DD-9802-477E-B71D-B31A3B09EE2A}"/>
              </a:ext>
            </a:extLst>
          </p:cNvPr>
          <p:cNvSpPr txBox="1"/>
          <p:nvPr/>
        </p:nvSpPr>
        <p:spPr>
          <a:xfrm>
            <a:off x="1069328" y="3815173"/>
            <a:ext cx="1292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Adjoint source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99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B6E041-F873-41C0-894E-5DD1613C93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48FE39-AF23-43B2-A460-304C8508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 kernel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F60C0-9556-4864-8FE7-D8C386C9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D8A4B-EF90-448C-BCB8-D84ACCF5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39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9EA9D-E5F9-44D2-A158-3ABE3860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74887"/>
            <a:ext cx="5664426" cy="5544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DC0FE-C85A-41A9-B5D0-A2BA6FB5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79" y="2559647"/>
            <a:ext cx="5568242" cy="5544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39730-751E-45A9-A831-352DD00D1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7731" y="2529167"/>
            <a:ext cx="5662128" cy="558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0455-A889-41E2-89FA-B49CF721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 dan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C95E5-928B-46A1-9A86-5B1DCE1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35597" y="9491678"/>
            <a:ext cx="2898000" cy="363600"/>
          </a:xfrm>
        </p:spPr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CEAB9-34AD-42FD-9E41-CDEA13003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</a:t>
            </a:fld>
            <a:endParaRPr lang="en-ID" dirty="0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635D26CD-ADAE-47A9-8FF8-DDED4391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33" y="8446578"/>
            <a:ext cx="4573276" cy="908623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CF14246A-AA0C-4832-BAA7-EC0373D392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25000" y="3805378"/>
            <a:ext cx="7073459" cy="31232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i="1" dirty="0"/>
              <a:t>Moment Tensor </a:t>
            </a:r>
            <a:r>
              <a:rPr lang="en-US" dirty="0"/>
              <a:t>-&gt; </a:t>
            </a:r>
            <a:r>
              <a:rPr lang="en-US" b="1" dirty="0"/>
              <a:t>Gaya </a:t>
            </a:r>
            <a:r>
              <a:rPr lang="en-US" b="1" dirty="0" err="1"/>
              <a:t>ekuivalen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 err="1"/>
              <a:t>sumber</a:t>
            </a:r>
            <a:r>
              <a:rPr lang="en-US" b="1" dirty="0"/>
              <a:t> </a:t>
            </a:r>
            <a:r>
              <a:rPr lang="en-US" b="1" dirty="0" err="1"/>
              <a:t>titik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radiasi</a:t>
            </a:r>
            <a:r>
              <a:rPr lang="en-US" dirty="0"/>
              <a:t> </a:t>
            </a:r>
            <a:r>
              <a:rPr lang="en-US" dirty="0" err="1"/>
              <a:t>gelombang</a:t>
            </a:r>
            <a:r>
              <a:rPr lang="en-US" dirty="0"/>
              <a:t> </a:t>
            </a:r>
            <a:r>
              <a:rPr lang="en-US" dirty="0" err="1"/>
              <a:t>seismik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 err="1"/>
              <a:t>sumber</a:t>
            </a:r>
            <a:r>
              <a:rPr lang="en-US" b="1" dirty="0"/>
              <a:t> </a:t>
            </a:r>
            <a:r>
              <a:rPr lang="en-US" b="1" dirty="0" err="1"/>
              <a:t>dislokasi</a:t>
            </a:r>
            <a:endParaRPr lang="en-US" b="1" dirty="0"/>
          </a:p>
        </p:txBody>
      </p:sp>
      <p:pic>
        <p:nvPicPr>
          <p:cNvPr id="6" name="Picture 5" descr="Diagram, shape&#10;&#10;Description automatically generated">
            <a:extLst>
              <a:ext uri="{FF2B5EF4-FFF2-40B4-BE49-F238E27FC236}">
                <a16:creationId xmlns:a16="http://schemas.microsoft.com/office/drawing/2014/main" id="{A5B2EC44-DDC2-4A41-B5F4-18D4A1D9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97" y="2171700"/>
            <a:ext cx="5723901" cy="5339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C103B-642A-47BD-9B4B-96A6F1520A22}"/>
              </a:ext>
            </a:extLst>
          </p:cNvPr>
          <p:cNvSpPr txBox="1"/>
          <p:nvPr/>
        </p:nvSpPr>
        <p:spPr>
          <a:xfrm>
            <a:off x="5410200" y="750365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Stein &amp;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Wysession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(2003)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89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4368D-2A85-4D1C-9977-30D1681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86685-E23A-4481-A824-52738A6D1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270F0-037C-4E27-B6BC-31F24F901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40</a:t>
            </a:fld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37CFC-FC8B-476D-A386-537F7245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154" y="1695472"/>
            <a:ext cx="5677692" cy="9716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85038A-9991-484F-BA09-D91F3AA5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64" y="2817517"/>
            <a:ext cx="6249272" cy="9812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5D0C1A-7DAE-4348-8CE3-1502CE71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735" y="4717148"/>
            <a:ext cx="6110449" cy="884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388D3F-EAB7-487E-98D1-C4C3C4369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4620" y="5418036"/>
            <a:ext cx="5695237" cy="475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F56C3A-D76F-40DA-B7BF-35C266DA1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66038"/>
            <a:ext cx="7620000" cy="4651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E54263-311A-4DB6-80DD-4536C21A5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891" y="5681407"/>
            <a:ext cx="2314909" cy="4888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A4450F2-8B86-4201-B46D-06324D4D7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811" y="6584101"/>
            <a:ext cx="7497221" cy="828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305E78-75F0-436D-8AB9-B5387BEA1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8429" y="6226833"/>
            <a:ext cx="6392167" cy="8954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A70A25-D32A-448D-8F9F-8FA939629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7482" y="7455485"/>
            <a:ext cx="6373114" cy="7906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663A1A-3731-440D-8C10-CAC703AFAD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5374" y="9153822"/>
            <a:ext cx="3801048" cy="11043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DFC024D-4A55-4044-8716-A46D374A8E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1219" y="8663982"/>
            <a:ext cx="5658640" cy="9050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9336EC-D0E5-4910-A58E-8B7AE8A0C3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3645" y="9408322"/>
            <a:ext cx="5367768" cy="87867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5FF8E0-A217-4048-95B2-B1DE47DDFFFC}"/>
              </a:ext>
            </a:extLst>
          </p:cNvPr>
          <p:cNvCxnSpPr/>
          <p:nvPr/>
        </p:nvCxnSpPr>
        <p:spPr>
          <a:xfrm flipH="1">
            <a:off x="4572000" y="3691750"/>
            <a:ext cx="3352800" cy="1393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9D52A2-F22E-4FBD-A7FA-D40C4A0E632F}"/>
              </a:ext>
            </a:extLst>
          </p:cNvPr>
          <p:cNvCxnSpPr>
            <a:cxnSpLocks/>
          </p:cNvCxnSpPr>
          <p:nvPr/>
        </p:nvCxnSpPr>
        <p:spPr>
          <a:xfrm>
            <a:off x="9508244" y="3608459"/>
            <a:ext cx="3462560" cy="11851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B8FCD71-4CD0-4ACD-93C3-3211A1E4ACC4}"/>
              </a:ext>
            </a:extLst>
          </p:cNvPr>
          <p:cNvSpPr txBox="1"/>
          <p:nvPr/>
        </p:nvSpPr>
        <p:spPr>
          <a:xfrm>
            <a:off x="12035315" y="3862352"/>
            <a:ext cx="30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 with respect to structural parameter</a:t>
            </a:r>
            <a:endParaRPr lang="en-ID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7BA48D-6682-4E7E-B677-D3CC71348E76}"/>
              </a:ext>
            </a:extLst>
          </p:cNvPr>
          <p:cNvSpPr txBox="1"/>
          <p:nvPr/>
        </p:nvSpPr>
        <p:spPr>
          <a:xfrm>
            <a:off x="3185158" y="4129251"/>
            <a:ext cx="30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 with respect to source parameter</a:t>
            </a:r>
            <a:endParaRPr lang="en-ID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907485-89E5-4E90-8ECD-5255E9C46BB9}"/>
              </a:ext>
            </a:extLst>
          </p:cNvPr>
          <p:cNvSpPr/>
          <p:nvPr/>
        </p:nvSpPr>
        <p:spPr>
          <a:xfrm>
            <a:off x="8666265" y="4312299"/>
            <a:ext cx="126315" cy="5860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66B13D-685D-4F0E-A966-579C41A9AF6B}"/>
              </a:ext>
            </a:extLst>
          </p:cNvPr>
          <p:cNvSpPr/>
          <p:nvPr/>
        </p:nvSpPr>
        <p:spPr>
          <a:xfrm>
            <a:off x="10454574" y="3009900"/>
            <a:ext cx="1342571" cy="44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5990FB-939E-4C7B-9F9A-A1308F424B5D}"/>
              </a:ext>
            </a:extLst>
          </p:cNvPr>
          <p:cNvSpPr/>
          <p:nvPr/>
        </p:nvSpPr>
        <p:spPr>
          <a:xfrm>
            <a:off x="735915" y="5193936"/>
            <a:ext cx="301856" cy="44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C0C574E-BF87-47EC-9D64-654F3D84C2C6}"/>
              </a:ext>
            </a:extLst>
          </p:cNvPr>
          <p:cNvSpPr/>
          <p:nvPr/>
        </p:nvSpPr>
        <p:spPr>
          <a:xfrm>
            <a:off x="10122978" y="4944007"/>
            <a:ext cx="926021" cy="44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939D42-EECC-489A-B8B3-FE9624980F65}"/>
              </a:ext>
            </a:extLst>
          </p:cNvPr>
          <p:cNvSpPr/>
          <p:nvPr/>
        </p:nvSpPr>
        <p:spPr>
          <a:xfrm>
            <a:off x="12415353" y="4944007"/>
            <a:ext cx="846077" cy="4482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1C1BC2-DAAE-4E16-AB2B-9E853099E45F}"/>
              </a:ext>
            </a:extLst>
          </p:cNvPr>
          <p:cNvSpPr/>
          <p:nvPr/>
        </p:nvSpPr>
        <p:spPr>
          <a:xfrm>
            <a:off x="12827962" y="5481402"/>
            <a:ext cx="846077" cy="4482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A65AC5B-29D8-4DBA-8840-A7DF4D484B28}"/>
              </a:ext>
            </a:extLst>
          </p:cNvPr>
          <p:cNvSpPr/>
          <p:nvPr/>
        </p:nvSpPr>
        <p:spPr>
          <a:xfrm>
            <a:off x="2715218" y="5163429"/>
            <a:ext cx="846077" cy="4482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78A650-649D-41F1-801F-620F6BA83AF6}"/>
              </a:ext>
            </a:extLst>
          </p:cNvPr>
          <p:cNvSpPr/>
          <p:nvPr/>
        </p:nvSpPr>
        <p:spPr>
          <a:xfrm>
            <a:off x="2715217" y="6532453"/>
            <a:ext cx="4660893" cy="923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C80927-3AF4-4290-832E-1CDCC0120788}"/>
              </a:ext>
            </a:extLst>
          </p:cNvPr>
          <p:cNvSpPr/>
          <p:nvPr/>
        </p:nvSpPr>
        <p:spPr>
          <a:xfrm>
            <a:off x="10357566" y="6234451"/>
            <a:ext cx="6503030" cy="950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002D79-3F7B-49A5-905A-B2D4CF33AD11}"/>
              </a:ext>
            </a:extLst>
          </p:cNvPr>
          <p:cNvSpPr txBox="1"/>
          <p:nvPr/>
        </p:nvSpPr>
        <p:spPr>
          <a:xfrm>
            <a:off x="5564211" y="6103167"/>
            <a:ext cx="18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Adjoint source</a:t>
            </a:r>
            <a:endParaRPr lang="en-ID" dirty="0">
              <a:solidFill>
                <a:srgbClr val="00B05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B701F5-1D87-458D-A551-2934B6DDB95C}"/>
              </a:ext>
            </a:extLst>
          </p:cNvPr>
          <p:cNvSpPr txBox="1"/>
          <p:nvPr/>
        </p:nvSpPr>
        <p:spPr>
          <a:xfrm>
            <a:off x="16860596" y="6200695"/>
            <a:ext cx="18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Adjoint source</a:t>
            </a:r>
            <a:endParaRPr lang="en-ID" dirty="0">
              <a:solidFill>
                <a:srgbClr val="00B05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71AA8B-64B5-4E52-8D83-562A58417986}"/>
              </a:ext>
            </a:extLst>
          </p:cNvPr>
          <p:cNvSpPr txBox="1"/>
          <p:nvPr/>
        </p:nvSpPr>
        <p:spPr>
          <a:xfrm>
            <a:off x="5524282" y="3078012"/>
            <a:ext cx="38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9F35D1-557E-4D06-9744-6C5FDD40A2E9}"/>
              </a:ext>
            </a:extLst>
          </p:cNvPr>
          <p:cNvSpPr txBox="1"/>
          <p:nvPr/>
        </p:nvSpPr>
        <p:spPr>
          <a:xfrm>
            <a:off x="10051811" y="7666161"/>
            <a:ext cx="38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C3BCFFF-8AF5-409F-90C4-C3CCE258A7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793" y="7706328"/>
            <a:ext cx="6670011" cy="9897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293D641-A0E7-480F-8CDD-5DE38F891157}"/>
              </a:ext>
            </a:extLst>
          </p:cNvPr>
          <p:cNvSpPr txBox="1"/>
          <p:nvPr/>
        </p:nvSpPr>
        <p:spPr>
          <a:xfrm>
            <a:off x="7344778" y="7842769"/>
            <a:ext cx="38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0264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87186-E777-478D-8C00-1E86279A2D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BE9FA-3372-42B6-B983-0EC43432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 philosophy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D445D-D635-426C-944D-671EE7E36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C3490-598B-4F69-A448-0EE27BD26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41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6C142-0BBF-4889-B414-3BAEA883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10" y="3240959"/>
            <a:ext cx="1952898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9344C-D4CF-4FAA-A25C-23891459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57" y="4645207"/>
            <a:ext cx="7308284" cy="996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7255C4-71CC-4B45-999C-6C3C14DA7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95" y="7464967"/>
            <a:ext cx="4652868" cy="669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D7AC94-AEEC-4BDC-894B-3DAC9C7D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8503174"/>
            <a:ext cx="2131858" cy="764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A716D4-5DCE-4A3D-86E7-434977445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210800"/>
            <a:ext cx="4467849" cy="533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359D69-CEF9-4456-94C7-6EA411DAF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994" y="5650791"/>
            <a:ext cx="6154009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15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3D27D-16A1-4C2D-B4BE-A4F136671C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E0C0ED-F6B3-4E8E-A2E8-BA1C3A63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E1965-68EB-4B40-8806-4759BB18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CE779-2767-492F-B5D2-11F23F5ED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42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A319E-C4F1-4890-8222-4A91A007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08" y="2646526"/>
            <a:ext cx="3000283" cy="636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7BB91F-17A7-4724-A2BC-A703093F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77" y="3844664"/>
            <a:ext cx="4403361" cy="636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02F4A-8E3F-4AAD-BF38-6C9E6D77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908946"/>
            <a:ext cx="7018245" cy="738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D105D-32F2-4CCB-8F5E-59E844064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1191519"/>
            <a:ext cx="4375138" cy="22961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51C85D-8FF5-4D40-AA3B-7D74DA407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6887" y="4131521"/>
            <a:ext cx="7010368" cy="669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4E2293-5830-44ED-A13F-C06A6D967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8272" y="5908945"/>
            <a:ext cx="3527595" cy="738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ED7BE6-C61E-4CAF-AA0C-DA032486F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8921" y="7623989"/>
            <a:ext cx="4288020" cy="792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C12C27-C42E-4F09-BCB3-C6A65D05A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3939" y="9046414"/>
            <a:ext cx="3295783" cy="573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9FEDD5-183A-4A31-8911-C80906E019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6909" y="2020974"/>
            <a:ext cx="1952898" cy="5525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B2B765-5364-4BC7-94D6-0F99FD8853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3010" y="4633509"/>
            <a:ext cx="4652868" cy="66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1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67390-0C3B-42F8-BE29-E4BDC95F7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CE03-606C-4CEA-9FAA-9168CE3ED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43</a:t>
            </a:fld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28CFD-819E-4C30-A9AD-26A17DB3EAD1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/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00532AA2-B2F6-4C1B-984A-5F4D3FDA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768778"/>
            <a:ext cx="6629400" cy="4500741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AD4735-282A-4BB4-BD50-4EF700F3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5710255"/>
            <a:ext cx="6629400" cy="4497410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40996DD-288F-4475-8AA4-1104C6F8A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9641669"/>
              </p:ext>
            </p:extLst>
          </p:nvPr>
        </p:nvGraphicFramePr>
        <p:xfrm>
          <a:off x="10134600" y="774399"/>
          <a:ext cx="6629400" cy="441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F6B39E-4757-4268-A21D-22FA847CC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938" y="1376761"/>
            <a:ext cx="1705213" cy="1381318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55D0990-3764-406D-9AD4-FE3ED32CC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86604"/>
              </p:ext>
            </p:extLst>
          </p:nvPr>
        </p:nvGraphicFramePr>
        <p:xfrm>
          <a:off x="76201" y="3089038"/>
          <a:ext cx="8762998" cy="1740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84830314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39464477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54057275"/>
                    </a:ext>
                  </a:extLst>
                </a:gridCol>
                <a:gridCol w="1981198">
                  <a:extLst>
                    <a:ext uri="{9D8B030D-6E8A-4147-A177-3AD203B41FA5}">
                      <a16:colId xmlns:a16="http://schemas.microsoft.com/office/drawing/2014/main" val="3452370986"/>
                    </a:ext>
                  </a:extLst>
                </a:gridCol>
              </a:tblGrid>
              <a:tr h="324210"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baseline="-25000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t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baseline="-25000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00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baseline="-25000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03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31014"/>
                  </a:ext>
                </a:extLst>
              </a:tr>
              <a:tr h="50425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(strike 1, dip 1, rake 1)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(110, 78, 13)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(90, 90, 0)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(104.1, 75,.6 21)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915800"/>
                  </a:ext>
                </a:extLst>
              </a:tr>
              <a:tr h="50425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(strike 2, dip 2, rake 2)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(17.3, 77.3, 167.7)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(0, 90, 180)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(8.7, 69.7, 164.6)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393209"/>
                  </a:ext>
                </a:extLst>
              </a:tr>
              <a:tr h="324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Mw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1.8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1.92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254699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D9737F3A-1736-4E24-B2B0-C2FF83C9A4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72" t="8046" r="67514" b="9098"/>
          <a:stretch/>
        </p:blipFill>
        <p:spPr>
          <a:xfrm>
            <a:off x="3208533" y="1402161"/>
            <a:ext cx="1223767" cy="1381318"/>
          </a:xfrm>
          <a:prstGeom prst="rect">
            <a:avLst/>
          </a:prstGeom>
        </p:spPr>
      </p:pic>
      <p:pic>
        <p:nvPicPr>
          <p:cNvPr id="21" name="Picture 2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E5537556-2324-4473-94A7-EC52E3B796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977" t="10061" r="6892" b="12006"/>
          <a:stretch/>
        </p:blipFill>
        <p:spPr>
          <a:xfrm>
            <a:off x="5305969" y="1443203"/>
            <a:ext cx="1371600" cy="1299234"/>
          </a:xfrm>
          <a:prstGeom prst="rect">
            <a:avLst/>
          </a:prstGeom>
        </p:spPr>
      </p:pic>
      <p:sp>
        <p:nvSpPr>
          <p:cNvPr id="22" name="TextBox 1">
            <a:extLst>
              <a:ext uri="{FF2B5EF4-FFF2-40B4-BE49-F238E27FC236}">
                <a16:creationId xmlns:a16="http://schemas.microsoft.com/office/drawing/2014/main" id="{69C43C7E-C7B4-4857-BF70-EA353A9E0EC8}"/>
              </a:ext>
            </a:extLst>
          </p:cNvPr>
          <p:cNvSpPr txBox="1"/>
          <p:nvPr/>
        </p:nvSpPr>
        <p:spPr>
          <a:xfrm>
            <a:off x="2188350" y="5381051"/>
            <a:ext cx="5122050" cy="48466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rial Nova Cond" panose="020B0506020202020204" pitchFamily="34" charset="0"/>
              </a:rPr>
              <a:t>Initial seismogram vs Reference seismogram</a:t>
            </a:r>
            <a:endParaRPr lang="en-ID" sz="2000" dirty="0">
              <a:latin typeface="Arial Nova Cond" panose="020B0506020202020204" pitchFamily="34" charset="0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8F5776A5-4519-4BD2-BA3D-0E0F4C04643A}"/>
              </a:ext>
            </a:extLst>
          </p:cNvPr>
          <p:cNvSpPr txBox="1"/>
          <p:nvPr/>
        </p:nvSpPr>
        <p:spPr>
          <a:xfrm>
            <a:off x="10439400" y="5302766"/>
            <a:ext cx="6019800" cy="48466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rial Nova Cond" panose="020B0506020202020204" pitchFamily="34" charset="0"/>
              </a:rPr>
              <a:t>Best model seismogram vs Reference seismogram</a:t>
            </a:r>
            <a:endParaRPr lang="en-ID" sz="2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005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67390-0C3B-42F8-BE29-E4BDC95F7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</p:spPr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CE03-606C-4CEA-9FAA-9168CE3ED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</p:spPr>
        <p:txBody>
          <a:bodyPr/>
          <a:lstStyle/>
          <a:p>
            <a:fld id="{9D2B931B-9A15-40DA-A066-61C67E85B59C}" type="slidenum">
              <a:rPr lang="en-ID" smtClean="0"/>
              <a:pPr/>
              <a:t>44</a:t>
            </a:fld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28CFD-819E-4C30-A9AD-26A17DB3EAD1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/>
          </a:p>
        </p:txBody>
      </p:sp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00532AA2-B2F6-4C1B-984A-5F4D3FDA7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22" y="4863822"/>
            <a:ext cx="7988110" cy="5423178"/>
          </a:xfrm>
          <a:prstGeom prst="rect">
            <a:avLst/>
          </a:prstGeom>
        </p:spPr>
      </p:pic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1AD4735-282A-4BB4-BD50-4EF700F3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719" y="4958834"/>
            <a:ext cx="7737031" cy="5248831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40996DD-288F-4475-8AA4-1104C6F8A0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5468371"/>
              </p:ext>
            </p:extLst>
          </p:nvPr>
        </p:nvGraphicFramePr>
        <p:xfrm>
          <a:off x="681000" y="78975"/>
          <a:ext cx="6629400" cy="441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0F6B39E-4757-4268-A21D-22FA847CC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8114" y="262255"/>
            <a:ext cx="1705213" cy="1381318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155D0990-3764-406D-9AD4-FE3ED32CC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577629"/>
              </p:ext>
            </p:extLst>
          </p:nvPr>
        </p:nvGraphicFramePr>
        <p:xfrm>
          <a:off x="8588377" y="1974532"/>
          <a:ext cx="8762998" cy="2014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84830314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39464477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554057275"/>
                    </a:ext>
                  </a:extLst>
                </a:gridCol>
                <a:gridCol w="1981198">
                  <a:extLst>
                    <a:ext uri="{9D8B030D-6E8A-4147-A177-3AD203B41FA5}">
                      <a16:colId xmlns:a16="http://schemas.microsoft.com/office/drawing/2014/main" val="3452370986"/>
                    </a:ext>
                  </a:extLst>
                </a:gridCol>
              </a:tblGrid>
              <a:tr h="324210">
                <a:tc>
                  <a:txBody>
                    <a:bodyPr/>
                    <a:lstStyle/>
                    <a:p>
                      <a:pPr algn="ctr"/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True Model : </a:t>
                      </a:r>
                    </a:p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baseline="-25000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t 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Initial model : m</a:t>
                      </a:r>
                      <a:r>
                        <a:rPr lang="en-US" baseline="-25000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00 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Best model : </a:t>
                      </a:r>
                    </a:p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m</a:t>
                      </a:r>
                      <a:r>
                        <a:rPr lang="en-US" baseline="-25000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03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431014"/>
                  </a:ext>
                </a:extLst>
              </a:tr>
              <a:tr h="50425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(strike 1, dip 1, rake 1)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(110, 78, 13)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(90, 90, 0)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(104.1, 75.6, 21)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915800"/>
                  </a:ext>
                </a:extLst>
              </a:tr>
              <a:tr h="50425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(strike 2, dip 2, rake 2)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(17.3, 77.3, 167.7)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(0, 90, 180)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(8.7, 69.7, 164.6)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393209"/>
                  </a:ext>
                </a:extLst>
              </a:tr>
              <a:tr h="3242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Mw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1.8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 Nova Cond" panose="020B0506020202020204" pitchFamily="34" charset="0"/>
                          <a:cs typeface="Arial" panose="020B0604020202020204" pitchFamily="34" charset="0"/>
                        </a:rPr>
                        <a:t>1.92</a:t>
                      </a:r>
                      <a:endParaRPr lang="en-ID" dirty="0">
                        <a:latin typeface="Arial Nova Cond" panose="020B0506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254699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D9737F3A-1736-4E24-B2B0-C2FF83C9A4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72" t="8046" r="67514" b="9098"/>
          <a:stretch/>
        </p:blipFill>
        <p:spPr>
          <a:xfrm>
            <a:off x="11720709" y="287655"/>
            <a:ext cx="1223767" cy="1381318"/>
          </a:xfrm>
          <a:prstGeom prst="rect">
            <a:avLst/>
          </a:prstGeom>
        </p:spPr>
      </p:pic>
      <p:pic>
        <p:nvPicPr>
          <p:cNvPr id="21" name="Picture 2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E5537556-2324-4473-94A7-EC52E3B796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977" t="10061" r="6892" b="12006"/>
          <a:stretch/>
        </p:blipFill>
        <p:spPr>
          <a:xfrm>
            <a:off x="13818145" y="328697"/>
            <a:ext cx="1371600" cy="1299234"/>
          </a:xfrm>
          <a:prstGeom prst="rect">
            <a:avLst/>
          </a:prstGeom>
        </p:spPr>
      </p:pic>
      <p:sp>
        <p:nvSpPr>
          <p:cNvPr id="22" name="TextBox 1">
            <a:extLst>
              <a:ext uri="{FF2B5EF4-FFF2-40B4-BE49-F238E27FC236}">
                <a16:creationId xmlns:a16="http://schemas.microsoft.com/office/drawing/2014/main" id="{69C43C7E-C7B4-4857-BF70-EA353A9E0EC8}"/>
              </a:ext>
            </a:extLst>
          </p:cNvPr>
          <p:cNvSpPr txBox="1"/>
          <p:nvPr/>
        </p:nvSpPr>
        <p:spPr>
          <a:xfrm>
            <a:off x="2188350" y="4523133"/>
            <a:ext cx="5122050" cy="48466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rial Nova Cond" panose="020B0506020202020204" pitchFamily="34" charset="0"/>
              </a:rPr>
              <a:t>Initial seismogram vs Reference seismogram</a:t>
            </a:r>
            <a:endParaRPr lang="en-ID" sz="2000" dirty="0">
              <a:latin typeface="Arial Nova Cond" panose="020B0506020202020204" pitchFamily="34" charset="0"/>
            </a:endParaRPr>
          </a:p>
        </p:txBody>
      </p:sp>
      <p:sp>
        <p:nvSpPr>
          <p:cNvPr id="23" name="TextBox 1">
            <a:extLst>
              <a:ext uri="{FF2B5EF4-FFF2-40B4-BE49-F238E27FC236}">
                <a16:creationId xmlns:a16="http://schemas.microsoft.com/office/drawing/2014/main" id="{8F5776A5-4519-4BD2-BA3D-0E0F4C04643A}"/>
              </a:ext>
            </a:extLst>
          </p:cNvPr>
          <p:cNvSpPr txBox="1"/>
          <p:nvPr/>
        </p:nvSpPr>
        <p:spPr>
          <a:xfrm>
            <a:off x="10408220" y="4542155"/>
            <a:ext cx="6019800" cy="48466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Arial Nova Cond" panose="020B0506020202020204" pitchFamily="34" charset="0"/>
              </a:rPr>
              <a:t>Best model seismogram vs Reference seismogram</a:t>
            </a:r>
            <a:endParaRPr lang="en-ID" sz="2000" dirty="0">
              <a:latin typeface="Arial Nova Cond" panose="020B05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87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8783-DC7C-4F35-A870-88AF9A09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Iteration 6</a:t>
            </a:r>
            <a:endParaRPr lang="en-ID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9E614B-C47D-4B5D-AFCF-AE4AF9339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1" y="2982119"/>
            <a:ext cx="7204604" cy="4322763"/>
          </a:xfr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DFD0F5-EAFB-4C82-B62D-6F1AEEC3051C}"/>
              </a:ext>
            </a:extLst>
          </p:cNvPr>
          <p:cNvGraphicFramePr>
            <a:graphicFrameLocks/>
          </p:cNvGraphicFramePr>
          <p:nvPr/>
        </p:nvGraphicFramePr>
        <p:xfrm>
          <a:off x="9595022" y="3086100"/>
          <a:ext cx="6858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4882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27B5-6BAA-4522-93A2-89E9170F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1E46E-1B96-4EB4-8F33-A1086C459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5844E-806A-4239-849B-6DC96180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37" y="2214154"/>
            <a:ext cx="8259327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2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3B2E7-2668-4744-963E-C3B3C6CF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1535" y="547688"/>
            <a:ext cx="4439165" cy="1988345"/>
          </a:xfrm>
        </p:spPr>
        <p:txBody>
          <a:bodyPr/>
          <a:lstStyle/>
          <a:p>
            <a:r>
              <a:rPr lang="en-US" dirty="0"/>
              <a:t>With PML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BD03C-6579-4BE2-AB8D-5A547DD2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367" y="2536032"/>
            <a:ext cx="7796549" cy="5449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1BDE3-E73E-4633-829E-7D139527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66" y="2495316"/>
            <a:ext cx="7673934" cy="52963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0B0C3CB-6353-40B3-B2C1-17D355627A89}"/>
              </a:ext>
            </a:extLst>
          </p:cNvPr>
          <p:cNvSpPr txBox="1">
            <a:spLocks/>
          </p:cNvSpPr>
          <p:nvPr/>
        </p:nvSpPr>
        <p:spPr>
          <a:xfrm>
            <a:off x="2298358" y="547688"/>
            <a:ext cx="5038466" cy="1988345"/>
          </a:xfrm>
          <a:prstGeom prst="rect">
            <a:avLst/>
          </a:prstGeom>
        </p:spPr>
        <p:txBody>
          <a:bodyPr vert="horz" lIns="137160" tIns="68580" rIns="137160" bIns="685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Without PML</a:t>
            </a:r>
            <a:endParaRPr lang="en-ID" sz="6600" dirty="0"/>
          </a:p>
        </p:txBody>
      </p:sp>
    </p:spTree>
    <p:extLst>
      <p:ext uri="{BB962C8B-B14F-4D97-AF65-F5344CB8AC3E}">
        <p14:creationId xmlns:p14="http://schemas.microsoft.com/office/powerpoint/2010/main" val="674262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EA669A-96CA-4CBD-B006-8EDF73504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01BE37-6E4E-4171-9BA3-1B2183E1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291DFD-9EB4-4FEC-BCD5-59158F7A50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717466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DF3276-1B0A-47AF-82A1-70E1E02B4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E8B2AB-61F1-4582-8FAB-E27897C3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B36F996-FD46-4562-B305-F84AC72E47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3332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0455-A889-41E2-89FA-B49CF721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 dan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C95E5-928B-46A1-9A86-5B1DCE1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35597" y="9491678"/>
            <a:ext cx="2898000" cy="363600"/>
          </a:xfrm>
        </p:spPr>
        <p:txBody>
          <a:bodyPr/>
          <a:lstStyle/>
          <a:p>
            <a:r>
              <a:rPr lang="en-ID" dirty="0" err="1"/>
              <a:t>Underpressure</a:t>
            </a:r>
            <a:r>
              <a:rPr lang="en-ID" dirty="0"/>
              <a:t>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CEAB9-34AD-42FD-9E41-CDEA13003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5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D6AB1-3BD4-4193-9768-145AFF30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58" y="3238500"/>
            <a:ext cx="4237242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8B3CB-6D8F-414F-BF34-F9DB7EAD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97" y="3386820"/>
            <a:ext cx="5349310" cy="35133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793D52-1222-4DD8-9C1D-507F2D1DB0CB}"/>
              </a:ext>
            </a:extLst>
          </p:cNvPr>
          <p:cNvSpPr txBox="1"/>
          <p:nvPr/>
        </p:nvSpPr>
        <p:spPr>
          <a:xfrm>
            <a:off x="4511772" y="7048500"/>
            <a:ext cx="2360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Homogen</a:t>
            </a:r>
            <a:endParaRPr lang="en-ID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F83A45-000F-4846-9EE8-84C7202E7646}"/>
              </a:ext>
            </a:extLst>
          </p:cNvPr>
          <p:cNvSpPr txBox="1"/>
          <p:nvPr/>
        </p:nvSpPr>
        <p:spPr>
          <a:xfrm>
            <a:off x="11811000" y="7048500"/>
            <a:ext cx="2360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</a:t>
            </a:r>
            <a:endParaRPr lang="en-ID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36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AA5082-363B-4002-A4BC-9C27B779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 dan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CCFCA-79B9-4E34-9A4A-280769C6A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75C6E-E283-4F7C-8627-4646937FE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52E12-3643-472D-86A1-B0C1A1803383}"/>
              </a:ext>
            </a:extLst>
          </p:cNvPr>
          <p:cNvSpPr/>
          <p:nvPr/>
        </p:nvSpPr>
        <p:spPr>
          <a:xfrm>
            <a:off x="1610249" y="3801846"/>
            <a:ext cx="229688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Forward Modeling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4759396E-6345-4FAF-8333-50148B1B5262}"/>
              </a:ext>
            </a:extLst>
          </p:cNvPr>
          <p:cNvSpPr/>
          <p:nvPr/>
        </p:nvSpPr>
        <p:spPr>
          <a:xfrm>
            <a:off x="1468734" y="5724298"/>
            <a:ext cx="2438400" cy="74930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Sintetik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14A856C-6DFE-4048-AC7B-AAEF4737ADBC}"/>
              </a:ext>
            </a:extLst>
          </p:cNvPr>
          <p:cNvSpPr/>
          <p:nvPr/>
        </p:nvSpPr>
        <p:spPr>
          <a:xfrm>
            <a:off x="1539492" y="2150728"/>
            <a:ext cx="2438400" cy="74930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3F726AA-1F51-4C43-A869-72F331149DA6}"/>
              </a:ext>
            </a:extLst>
          </p:cNvPr>
          <p:cNvSpPr/>
          <p:nvPr/>
        </p:nvSpPr>
        <p:spPr>
          <a:xfrm>
            <a:off x="8531071" y="5724298"/>
            <a:ext cx="2438400" cy="74930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6E6C922C-4212-467A-ADC2-C839C658468C}"/>
              </a:ext>
            </a:extLst>
          </p:cNvPr>
          <p:cNvSpPr/>
          <p:nvPr/>
        </p:nvSpPr>
        <p:spPr>
          <a:xfrm>
            <a:off x="5012550" y="7732676"/>
            <a:ext cx="2438400" cy="74930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Solusi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terbaik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31CF5-2E98-4EB8-A1C5-845C1F3DF31C}"/>
              </a:ext>
            </a:extLst>
          </p:cNvPr>
          <p:cNvSpPr txBox="1"/>
          <p:nvPr/>
        </p:nvSpPr>
        <p:spPr>
          <a:xfrm>
            <a:off x="7620000" y="8558178"/>
            <a:ext cx="398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Grandis (2009)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46D6787C-6D4E-4770-8631-16881C2D3946}"/>
              </a:ext>
            </a:extLst>
          </p:cNvPr>
          <p:cNvSpPr/>
          <p:nvPr/>
        </p:nvSpPr>
        <p:spPr>
          <a:xfrm>
            <a:off x="5022310" y="5282084"/>
            <a:ext cx="2438400" cy="163372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Fit?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897254-4E83-4D8A-91E8-36C1B44B9A6F}"/>
              </a:ext>
            </a:extLst>
          </p:cNvPr>
          <p:cNvSpPr/>
          <p:nvPr/>
        </p:nvSpPr>
        <p:spPr>
          <a:xfrm>
            <a:off x="5083308" y="3588636"/>
            <a:ext cx="229688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parameter model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F793456-E5EF-4216-8EEB-60A81EDAA9C6}"/>
              </a:ext>
            </a:extLst>
          </p:cNvPr>
          <p:cNvCxnSpPr>
            <a:stCxn id="10" idx="4"/>
            <a:endCxn id="7" idx="0"/>
          </p:cNvCxnSpPr>
          <p:nvPr/>
        </p:nvCxnSpPr>
        <p:spPr>
          <a:xfrm>
            <a:off x="2758692" y="2900029"/>
            <a:ext cx="0" cy="901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71B0DD4-4804-4AEA-B076-05F2C7D47D33}"/>
              </a:ext>
            </a:extLst>
          </p:cNvPr>
          <p:cNvCxnSpPr>
            <a:stCxn id="7" idx="2"/>
            <a:endCxn id="9" idx="1"/>
          </p:cNvCxnSpPr>
          <p:nvPr/>
        </p:nvCxnSpPr>
        <p:spPr>
          <a:xfrm>
            <a:off x="2758692" y="4716246"/>
            <a:ext cx="22905" cy="100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182A09C-F461-4BDB-9196-0A23784A83A0}"/>
              </a:ext>
            </a:extLst>
          </p:cNvPr>
          <p:cNvCxnSpPr>
            <a:stCxn id="9" idx="2"/>
            <a:endCxn id="17" idx="1"/>
          </p:cNvCxnSpPr>
          <p:nvPr/>
        </p:nvCxnSpPr>
        <p:spPr>
          <a:xfrm flipV="1">
            <a:off x="3813471" y="6098948"/>
            <a:ext cx="12088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3F512F-CBC7-4E63-9ADD-71A537BEC392}"/>
              </a:ext>
            </a:extLst>
          </p:cNvPr>
          <p:cNvCxnSpPr>
            <a:cxnSpLocks/>
            <a:stCxn id="12" idx="5"/>
            <a:endCxn id="17" idx="3"/>
          </p:cNvCxnSpPr>
          <p:nvPr/>
        </p:nvCxnSpPr>
        <p:spPr>
          <a:xfrm flipH="1" flipV="1">
            <a:off x="7460710" y="6098948"/>
            <a:ext cx="11640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F05456-2A04-4798-BAD2-D5092184A08A}"/>
              </a:ext>
            </a:extLst>
          </p:cNvPr>
          <p:cNvCxnSpPr>
            <a:stCxn id="17" idx="2"/>
            <a:endCxn id="14" idx="0"/>
          </p:cNvCxnSpPr>
          <p:nvPr/>
        </p:nvCxnSpPr>
        <p:spPr>
          <a:xfrm flipH="1">
            <a:off x="6231750" y="6915812"/>
            <a:ext cx="9760" cy="816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9B56A54-4E7F-4476-94BD-889195A69DF9}"/>
              </a:ext>
            </a:extLst>
          </p:cNvPr>
          <p:cNvCxnSpPr>
            <a:stCxn id="17" idx="0"/>
            <a:endCxn id="19" idx="2"/>
          </p:cNvCxnSpPr>
          <p:nvPr/>
        </p:nvCxnSpPr>
        <p:spPr>
          <a:xfrm flipH="1" flipV="1">
            <a:off x="6231751" y="4503036"/>
            <a:ext cx="9759" cy="77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9C448AE-E643-47E9-B221-4125FC003A10}"/>
              </a:ext>
            </a:extLst>
          </p:cNvPr>
          <p:cNvCxnSpPr>
            <a:stCxn id="19" idx="0"/>
            <a:endCxn id="10" idx="2"/>
          </p:cNvCxnSpPr>
          <p:nvPr/>
        </p:nvCxnSpPr>
        <p:spPr>
          <a:xfrm rot="16200000" flipV="1">
            <a:off x="4526362" y="1883247"/>
            <a:ext cx="1063257" cy="23475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E236641-285E-458B-B6D0-0FDFB5E90AEC}"/>
              </a:ext>
            </a:extLst>
          </p:cNvPr>
          <p:cNvSpPr txBox="1"/>
          <p:nvPr/>
        </p:nvSpPr>
        <p:spPr>
          <a:xfrm>
            <a:off x="5774902" y="7032834"/>
            <a:ext cx="5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CC29DF-7A43-41EC-8141-A41B3C9F1758}"/>
              </a:ext>
            </a:extLst>
          </p:cNvPr>
          <p:cNvSpPr txBox="1"/>
          <p:nvPr/>
        </p:nvSpPr>
        <p:spPr>
          <a:xfrm>
            <a:off x="5523984" y="4903017"/>
            <a:ext cx="91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Content Placeholder 1">
            <a:extLst>
              <a:ext uri="{FF2B5EF4-FFF2-40B4-BE49-F238E27FC236}">
                <a16:creationId xmlns:a16="http://schemas.microsoft.com/office/drawing/2014/main" id="{5000BE36-9EE6-4C22-802E-44BDD62A45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886437" y="2696266"/>
            <a:ext cx="5440992" cy="586191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err="1"/>
              <a:t>Tujuan</a:t>
            </a:r>
            <a:r>
              <a:rPr lang="en-US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gelombang</a:t>
            </a:r>
            <a:r>
              <a:rPr lang="en-US" dirty="0"/>
              <a:t> di medium 3-dimensi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data </a:t>
            </a:r>
            <a:r>
              <a:rPr lang="en-US" dirty="0" err="1"/>
              <a:t>sintetik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Mendapatkan</a:t>
            </a:r>
            <a:r>
              <a:rPr lang="en-US" dirty="0"/>
              <a:t> model parameter </a:t>
            </a:r>
            <a:r>
              <a:rPr lang="en-US" dirty="0" err="1"/>
              <a:t>sumber</a:t>
            </a:r>
            <a:r>
              <a:rPr lang="en-US" dirty="0"/>
              <a:t> yang optimal yang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misfit </a:t>
            </a:r>
            <a:r>
              <a:rPr lang="en-US" dirty="0" err="1"/>
              <a:t>antara</a:t>
            </a:r>
            <a:r>
              <a:rPr lang="en-US" dirty="0"/>
              <a:t> waveform </a:t>
            </a:r>
            <a:r>
              <a:rPr lang="en-US" dirty="0" err="1"/>
              <a:t>observasi</a:t>
            </a:r>
            <a:r>
              <a:rPr lang="en-US" dirty="0"/>
              <a:t> dan </a:t>
            </a:r>
            <a:r>
              <a:rPr lang="en-US" dirty="0" err="1"/>
              <a:t>simulasi</a:t>
            </a:r>
            <a:r>
              <a:rPr lang="en-US" dirty="0"/>
              <a:t> yang minimum</a:t>
            </a:r>
          </a:p>
        </p:txBody>
      </p:sp>
    </p:spTree>
    <p:extLst>
      <p:ext uri="{BB962C8B-B14F-4D97-AF65-F5344CB8AC3E}">
        <p14:creationId xmlns:p14="http://schemas.microsoft.com/office/powerpoint/2010/main" val="266364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10455-A889-41E2-89FA-B49CF721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r>
              <a:rPr lang="en-US" dirty="0"/>
              <a:t> dan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C95E5-928B-46A1-9A86-5B1DCE13B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35597" y="9491678"/>
            <a:ext cx="2898000" cy="363600"/>
          </a:xfrm>
        </p:spPr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CEAB9-34AD-42FD-9E41-CDEA13003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F83A45-000F-4846-9EE8-84C7202E7646}"/>
              </a:ext>
            </a:extLst>
          </p:cNvPr>
          <p:cNvSpPr txBox="1"/>
          <p:nvPr/>
        </p:nvSpPr>
        <p:spPr>
          <a:xfrm>
            <a:off x="11658600" y="7033984"/>
            <a:ext cx="4141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Pertambangan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bawah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tanah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Variasi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kecepatan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lateral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Gempa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antropogenik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F1BBAC7-6DEE-45D4-9A5B-13DFA0AA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4" y="3025959"/>
            <a:ext cx="3694741" cy="320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A4890E-5CF4-48A5-AA50-5119AAC65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044" y="3028175"/>
            <a:ext cx="4271280" cy="384060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88AE5045-D336-473F-BC96-1971E8066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131" y="2872480"/>
            <a:ext cx="3232778" cy="329247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FDEB4D-AEE9-4F3B-A983-52DF8160D032}"/>
              </a:ext>
            </a:extLst>
          </p:cNvPr>
          <p:cNvCxnSpPr/>
          <p:nvPr/>
        </p:nvCxnSpPr>
        <p:spPr>
          <a:xfrm>
            <a:off x="9220200" y="2552700"/>
            <a:ext cx="0" cy="662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547F036-DDF4-462B-A1BD-63A570DAE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971" y="6419196"/>
            <a:ext cx="3285703" cy="2079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CF2C4A-D0CD-475C-93BC-BE8B05682D07}"/>
              </a:ext>
            </a:extLst>
          </p:cNvPr>
          <p:cNvSpPr txBox="1"/>
          <p:nvPr/>
        </p:nvSpPr>
        <p:spPr>
          <a:xfrm>
            <a:off x="5026571" y="8431871"/>
            <a:ext cx="3981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Geyser geothermal field, </a:t>
            </a:r>
          </a:p>
          <a:p>
            <a:r>
              <a:rPr lang="af-ZA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Northern California</a:t>
            </a:r>
          </a:p>
          <a:p>
            <a:r>
              <a:rPr lang="af-ZA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Morency, C., &amp; Mellors, R. (2012)</a:t>
            </a:r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804A6F-0396-49B8-938F-3B6DE7DFD37F}"/>
              </a:ext>
            </a:extLst>
          </p:cNvPr>
          <p:cNvSpPr txBox="1"/>
          <p:nvPr/>
        </p:nvSpPr>
        <p:spPr>
          <a:xfrm>
            <a:off x="946708" y="6233545"/>
            <a:ext cx="3981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Southern California Earthquakes</a:t>
            </a:r>
          </a:p>
          <a:p>
            <a:r>
              <a:rPr lang="af-ZA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Kim dkk. (2011)</a:t>
            </a:r>
          </a:p>
          <a:p>
            <a:endParaRPr lang="en-ID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6E9112-BD62-42C2-A8F9-D24315ACF291}"/>
              </a:ext>
            </a:extLst>
          </p:cNvPr>
          <p:cNvSpPr txBox="1"/>
          <p:nvPr/>
        </p:nvSpPr>
        <p:spPr>
          <a:xfrm>
            <a:off x="3071395" y="2103806"/>
            <a:ext cx="4324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terdahulu</a:t>
            </a:r>
            <a:endParaRPr lang="en-ID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3D233D-76B5-4ED8-BCDC-3C698DE306C4}"/>
              </a:ext>
            </a:extLst>
          </p:cNvPr>
          <p:cNvSpPr txBox="1"/>
          <p:nvPr/>
        </p:nvSpPr>
        <p:spPr>
          <a:xfrm>
            <a:off x="12267077" y="2239769"/>
            <a:ext cx="2162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endParaRPr lang="en-ID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6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F26F-F2A1-432A-8580-FDD91044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i="1" dirty="0"/>
              <a:t>Forward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A6526-4CAD-49AA-9EA2-5726CC9BC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pic>
        <p:nvPicPr>
          <p:cNvPr id="28" name="Picture 2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44469EB-DCA9-46B4-B390-FCC42BC3D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29101" r="8246" b="29101"/>
          <a:stretch/>
        </p:blipFill>
        <p:spPr>
          <a:xfrm>
            <a:off x="9601200" y="3238500"/>
            <a:ext cx="7696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3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DE701C-4792-4890-8BBE-86F6B719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869" y="1015659"/>
            <a:ext cx="13201650" cy="1146176"/>
          </a:xfrm>
        </p:spPr>
        <p:txBody>
          <a:bodyPr/>
          <a:lstStyle/>
          <a:p>
            <a:r>
              <a:rPr lang="en-US" sz="5400" i="1" dirty="0"/>
              <a:t>Green’s function </a:t>
            </a:r>
            <a:r>
              <a:rPr lang="en-US" sz="5400" dirty="0"/>
              <a:t>di medium </a:t>
            </a:r>
            <a:r>
              <a:rPr lang="en-US" sz="5400" dirty="0" err="1"/>
              <a:t>heterogen</a:t>
            </a:r>
            <a:br>
              <a:rPr lang="en-US" sz="5400" dirty="0"/>
            </a:br>
            <a:r>
              <a:rPr lang="en-US" sz="5400" dirty="0"/>
              <a:t>3-dimensi </a:t>
            </a:r>
            <a:endParaRPr lang="en-ID" sz="5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D9475-0AF7-4FFB-88D7-4952D9A30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D2781-97C0-4AB6-8550-177EF200B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9</a:t>
            </a:fld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567EC1-1F91-4A7F-BDE3-6E0E6502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65" y="7564382"/>
            <a:ext cx="4007852" cy="493524"/>
          </a:xfrm>
          <a:prstGeom prst="rect">
            <a:avLst/>
          </a:prstGeom>
        </p:spPr>
      </p:pic>
      <p:pic>
        <p:nvPicPr>
          <p:cNvPr id="12" name="Picture 11" descr="Map&#10;&#10;Description automatically generated with medium confidence">
            <a:extLst>
              <a:ext uri="{FF2B5EF4-FFF2-40B4-BE49-F238E27FC236}">
                <a16:creationId xmlns:a16="http://schemas.microsoft.com/office/drawing/2014/main" id="{C41155DA-FCEA-41C8-B6E4-7C0F31E3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4183078"/>
            <a:ext cx="3039083" cy="2701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4C3F55-2791-4652-B7B6-ECEDA7BB2A42}"/>
              </a:ext>
            </a:extLst>
          </p:cNvPr>
          <p:cNvSpPr txBox="1"/>
          <p:nvPr/>
        </p:nvSpPr>
        <p:spPr>
          <a:xfrm>
            <a:off x="7391400" y="3583230"/>
            <a:ext cx="3086100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Numerical solver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(Spectral-element method)</a:t>
            </a:r>
          </a:p>
          <a:p>
            <a:pPr algn="ctr"/>
            <a:endParaRPr lang="en-ID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B3DAA-4D51-481B-AB27-EF018FBE3EC4}"/>
              </a:ext>
            </a:extLst>
          </p:cNvPr>
          <p:cNvSpPr/>
          <p:nvPr/>
        </p:nvSpPr>
        <p:spPr>
          <a:xfrm>
            <a:off x="1355042" y="4598893"/>
            <a:ext cx="3350253" cy="1585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:</a:t>
            </a:r>
          </a:p>
          <a:p>
            <a:pPr marL="342900" indent="-34290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kecepatan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densitas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AutoNum type="arabicPeriod"/>
            </a:pP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DCEDBC6-A5F0-44DF-A922-48FEA60F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3927558"/>
            <a:ext cx="4114800" cy="310961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EA3C2F-4CD1-468E-A4B6-83E5D24A7F37}"/>
              </a:ext>
            </a:extLst>
          </p:cNvPr>
          <p:cNvCxnSpPr>
            <a:cxnSpLocks/>
          </p:cNvCxnSpPr>
          <p:nvPr/>
        </p:nvCxnSpPr>
        <p:spPr>
          <a:xfrm>
            <a:off x="5172685" y="5482365"/>
            <a:ext cx="16916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8864-956E-4FF2-96EA-6652FFA4E08D}"/>
              </a:ext>
            </a:extLst>
          </p:cNvPr>
          <p:cNvCxnSpPr>
            <a:cxnSpLocks/>
          </p:cNvCxnSpPr>
          <p:nvPr/>
        </p:nvCxnSpPr>
        <p:spPr>
          <a:xfrm>
            <a:off x="11125200" y="5384673"/>
            <a:ext cx="10745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94415EF-8C7B-4ED4-9AD3-9ABF6CEBB9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952"/>
          <a:stretch/>
        </p:blipFill>
        <p:spPr>
          <a:xfrm>
            <a:off x="2525252" y="6338549"/>
            <a:ext cx="1009831" cy="10910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27ABE9-CD55-4362-B8A8-F5460B5AC2CD}"/>
              </a:ext>
            </a:extLst>
          </p:cNvPr>
          <p:cNvSpPr txBox="1"/>
          <p:nvPr/>
        </p:nvSpPr>
        <p:spPr>
          <a:xfrm>
            <a:off x="7767637" y="8083790"/>
            <a:ext cx="2333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operator</a:t>
            </a:r>
            <a:endParaRPr lang="en-ID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5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Header">
  <a:themeElements>
    <a:clrScheme name="Custom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M Sans Bold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and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6482</TotalTime>
  <Words>1410</Words>
  <Application>Microsoft Office PowerPoint</Application>
  <PresentationFormat>Custom</PresentationFormat>
  <Paragraphs>305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IBM Plex Mono</vt:lpstr>
      <vt:lpstr>Calibri</vt:lpstr>
      <vt:lpstr>Arial Nova Cond</vt:lpstr>
      <vt:lpstr>DM Sans Bold</vt:lpstr>
      <vt:lpstr>Calibri Light</vt:lpstr>
      <vt:lpstr>Cambria Math</vt:lpstr>
      <vt:lpstr>Roboto</vt:lpstr>
      <vt:lpstr>Arial</vt:lpstr>
      <vt:lpstr>Title Slide</vt:lpstr>
      <vt:lpstr>Section Header</vt:lpstr>
      <vt:lpstr>Title and Content</vt:lpstr>
      <vt:lpstr>Full-Waveform adjoint moment tensor inversion</vt:lpstr>
      <vt:lpstr>Outline</vt:lpstr>
      <vt:lpstr>Full Waveform Inversion</vt:lpstr>
      <vt:lpstr>Pendahuluan dan Latar Belakang</vt:lpstr>
      <vt:lpstr>Pendahuluan dan Latar Belakang</vt:lpstr>
      <vt:lpstr>Pendahuluan dan Latar Belakang</vt:lpstr>
      <vt:lpstr>Pendahuluan dan Latar Belakang</vt:lpstr>
      <vt:lpstr>Simulasi Forward</vt:lpstr>
      <vt:lpstr>Green’s function di medium heterogen 3-dimensi </vt:lpstr>
      <vt:lpstr>Parameter Simulasi</vt:lpstr>
      <vt:lpstr>Forward Simulation</vt:lpstr>
      <vt:lpstr>Inversi  dan Metode Adjoin</vt:lpstr>
      <vt:lpstr>Metode Optimasi</vt:lpstr>
      <vt:lpstr>Fungsi misfit di full-waveform inversion</vt:lpstr>
      <vt:lpstr>Metode Adjoin</vt:lpstr>
      <vt:lpstr>Metode Adjoin</vt:lpstr>
      <vt:lpstr>Adjoint Simulation</vt:lpstr>
      <vt:lpstr>Hasil dan Diskusi</vt:lpstr>
      <vt:lpstr>Alur Inversi</vt:lpstr>
      <vt:lpstr>Inversi Momen Tensor 6 parameter</vt:lpstr>
      <vt:lpstr>Seismogram hasil simulasi  (True data)</vt:lpstr>
      <vt:lpstr>Seismogram hasil simulasi  (Initial model)</vt:lpstr>
      <vt:lpstr>Sumber Adjoin</vt:lpstr>
      <vt:lpstr>Sumber Adjoin</vt:lpstr>
      <vt:lpstr>Sumber Adjoin</vt:lpstr>
      <vt:lpstr>Misfit reduction</vt:lpstr>
      <vt:lpstr>Waveform</vt:lpstr>
      <vt:lpstr>Diskusi</vt:lpstr>
      <vt:lpstr>Rencana ke depan</vt:lpstr>
      <vt:lpstr>Jadwal Penelitian</vt:lpstr>
      <vt:lpstr>Daftar Pustaka</vt:lpstr>
      <vt:lpstr>Daftar Pustaka</vt:lpstr>
      <vt:lpstr>Terima  Kasih</vt:lpstr>
      <vt:lpstr>Backups</vt:lpstr>
      <vt:lpstr>Adjoint simulation vs  Forward simulation</vt:lpstr>
      <vt:lpstr>PowerPoint Presentation</vt:lpstr>
      <vt:lpstr>PowerPoint Presentation</vt:lpstr>
      <vt:lpstr>Waveform misfit - derivatives with respect to structural parameter</vt:lpstr>
      <vt:lpstr>Waveform kernel</vt:lpstr>
      <vt:lpstr>Adjoint method</vt:lpstr>
      <vt:lpstr>Adjoint Method philosophy</vt:lpstr>
      <vt:lpstr>PowerPoint Presentation</vt:lpstr>
      <vt:lpstr>PowerPoint Presentation</vt:lpstr>
      <vt:lpstr>PowerPoint Presentation</vt:lpstr>
      <vt:lpstr>Iteration 6</vt:lpstr>
      <vt:lpstr>PowerPoint Presentation</vt:lpstr>
      <vt:lpstr>With PML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creator>Azhar</dc:creator>
  <cp:lastModifiedBy>Azhar Harisandi</cp:lastModifiedBy>
  <cp:revision>156</cp:revision>
  <dcterms:created xsi:type="dcterms:W3CDTF">2006-08-16T00:00:00Z</dcterms:created>
  <dcterms:modified xsi:type="dcterms:W3CDTF">2021-11-23T01:32:26Z</dcterms:modified>
  <dc:identifier>DAEflMz9aKw</dc:identifier>
</cp:coreProperties>
</file>